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8" r:id="rId2"/>
    <p:sldId id="288" r:id="rId3"/>
    <p:sldId id="257" r:id="rId4"/>
    <p:sldId id="301" r:id="rId5"/>
    <p:sldId id="260" r:id="rId6"/>
    <p:sldId id="305" r:id="rId7"/>
    <p:sldId id="259" r:id="rId8"/>
    <p:sldId id="304" r:id="rId9"/>
    <p:sldId id="294" r:id="rId10"/>
    <p:sldId id="298" r:id="rId11"/>
    <p:sldId id="295" r:id="rId12"/>
    <p:sldId id="308" r:id="rId13"/>
    <p:sldId id="318" r:id="rId14"/>
    <p:sldId id="319" r:id="rId15"/>
    <p:sldId id="296" r:id="rId16"/>
    <p:sldId id="321" r:id="rId17"/>
    <p:sldId id="307" r:id="rId18"/>
    <p:sldId id="299" r:id="rId19"/>
    <p:sldId id="297" r:id="rId20"/>
    <p:sldId id="280" r:id="rId21"/>
    <p:sldId id="278" r:id="rId22"/>
    <p:sldId id="311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97F7E668-B0C6-45D3-A7E6-74707125844B}">
          <p14:sldIdLst>
            <p14:sldId id="258"/>
            <p14:sldId id="288"/>
            <p14:sldId id="257"/>
            <p14:sldId id="301"/>
            <p14:sldId id="260"/>
            <p14:sldId id="305"/>
            <p14:sldId id="259"/>
            <p14:sldId id="304"/>
            <p14:sldId id="294"/>
            <p14:sldId id="298"/>
            <p14:sldId id="295"/>
            <p14:sldId id="308"/>
            <p14:sldId id="318"/>
            <p14:sldId id="319"/>
            <p14:sldId id="296"/>
            <p14:sldId id="321"/>
            <p14:sldId id="307"/>
            <p14:sldId id="299"/>
            <p14:sldId id="297"/>
            <p14:sldId id="280"/>
            <p14:sldId id="278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ästanvändare" providerId="Windows Live" clId="Web-{2779C56E-D6D2-4B70-A060-8B5C559F0544}"/>
    <pc:docChg chg="modSld">
      <pc:chgData name="Gästanvändare" userId="" providerId="Windows Live" clId="Web-{2779C56E-D6D2-4B70-A060-8B5C559F0544}" dt="2018-09-15T14:11:33.801" v="157" actId="20577"/>
      <pc:docMkLst>
        <pc:docMk/>
      </pc:docMkLst>
      <pc:sldChg chg="modSp">
        <pc:chgData name="Gästanvändare" userId="" providerId="Windows Live" clId="Web-{2779C56E-D6D2-4B70-A060-8B5C559F0544}" dt="2018-09-15T13:56:27.421" v="91" actId="20577"/>
        <pc:sldMkLst>
          <pc:docMk/>
          <pc:sldMk cId="3227600117" sldId="295"/>
        </pc:sldMkLst>
        <pc:spChg chg="mod">
          <ac:chgData name="Gästanvändare" userId="" providerId="Windows Live" clId="Web-{2779C56E-D6D2-4B70-A060-8B5C559F0544}" dt="2018-09-15T13:56:27.421" v="91" actId="20577"/>
          <ac:spMkLst>
            <pc:docMk/>
            <pc:sldMk cId="3227600117" sldId="295"/>
            <ac:spMk id="5" creationId="{00000000-0000-0000-0000-000000000000}"/>
          </ac:spMkLst>
        </pc:spChg>
      </pc:sldChg>
      <pc:sldChg chg="modSp">
        <pc:chgData name="Gästanvändare" userId="" providerId="Windows Live" clId="Web-{2779C56E-D6D2-4B70-A060-8B5C559F0544}" dt="2018-09-15T14:07:48.114" v="131" actId="20577"/>
        <pc:sldMkLst>
          <pc:docMk/>
          <pc:sldMk cId="910777860" sldId="296"/>
        </pc:sldMkLst>
        <pc:spChg chg="mod">
          <ac:chgData name="Gästanvändare" userId="" providerId="Windows Live" clId="Web-{2779C56E-D6D2-4B70-A060-8B5C559F0544}" dt="2018-09-15T14:07:48.114" v="131" actId="20577"/>
          <ac:spMkLst>
            <pc:docMk/>
            <pc:sldMk cId="910777860" sldId="296"/>
            <ac:spMk id="5" creationId="{00000000-0000-0000-0000-000000000000}"/>
          </ac:spMkLst>
        </pc:spChg>
        <pc:picChg chg="mod">
          <ac:chgData name="Gästanvändare" userId="" providerId="Windows Live" clId="Web-{2779C56E-D6D2-4B70-A060-8B5C559F0544}" dt="2018-09-15T14:07:19.504" v="130" actId="1076"/>
          <ac:picMkLst>
            <pc:docMk/>
            <pc:sldMk cId="910777860" sldId="296"/>
            <ac:picMk id="4" creationId="{00000000-0000-0000-0000-000000000000}"/>
          </ac:picMkLst>
        </pc:picChg>
      </pc:sldChg>
      <pc:sldChg chg="modSp">
        <pc:chgData name="Gästanvändare" userId="" providerId="Windows Live" clId="Web-{2779C56E-D6D2-4B70-A060-8B5C559F0544}" dt="2018-09-15T14:11:33.801" v="157" actId="20577"/>
        <pc:sldMkLst>
          <pc:docMk/>
          <pc:sldMk cId="3655170536" sldId="299"/>
        </pc:sldMkLst>
        <pc:spChg chg="mod">
          <ac:chgData name="Gästanvändare" userId="" providerId="Windows Live" clId="Web-{2779C56E-D6D2-4B70-A060-8B5C559F0544}" dt="2018-09-15T14:11:33.801" v="157" actId="20577"/>
          <ac:spMkLst>
            <pc:docMk/>
            <pc:sldMk cId="3655170536" sldId="299"/>
            <ac:spMk id="3" creationId="{00000000-0000-0000-0000-000000000000}"/>
          </ac:spMkLst>
        </pc:spChg>
      </pc:sldChg>
      <pc:sldChg chg="modSp">
        <pc:chgData name="Gästanvändare" userId="" providerId="Windows Live" clId="Web-{2779C56E-D6D2-4B70-A060-8B5C559F0544}" dt="2018-09-15T14:11:03.425" v="154" actId="20577"/>
        <pc:sldMkLst>
          <pc:docMk/>
          <pc:sldMk cId="1284045523" sldId="307"/>
        </pc:sldMkLst>
        <pc:spChg chg="mod">
          <ac:chgData name="Gästanvändare" userId="" providerId="Windows Live" clId="Web-{2779C56E-D6D2-4B70-A060-8B5C559F0544}" dt="2018-09-15T14:11:03.425" v="154" actId="20577"/>
          <ac:spMkLst>
            <pc:docMk/>
            <pc:sldMk cId="1284045523" sldId="307"/>
            <ac:spMk id="5" creationId="{00000000-0000-0000-0000-000000000000}"/>
          </ac:spMkLst>
        </pc:spChg>
      </pc:sldChg>
      <pc:sldChg chg="modSp">
        <pc:chgData name="Gästanvändare" userId="" providerId="Windows Live" clId="Web-{2779C56E-D6D2-4B70-A060-8B5C559F0544}" dt="2018-09-15T13:54:34.099" v="68" actId="20577"/>
        <pc:sldMkLst>
          <pc:docMk/>
          <pc:sldMk cId="4231986636" sldId="308"/>
        </pc:sldMkLst>
        <pc:spChg chg="mod">
          <ac:chgData name="Gästanvändare" userId="" providerId="Windows Live" clId="Web-{2779C56E-D6D2-4B70-A060-8B5C559F0544}" dt="2018-09-15T13:54:34.099" v="68" actId="20577"/>
          <ac:spMkLst>
            <pc:docMk/>
            <pc:sldMk cId="4231986636" sldId="308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5ADDD-DB51-4B6F-808A-57718C280DAF}" type="datetimeFigureOut">
              <a:rPr lang="sv-SE" smtClean="0"/>
              <a:t>2020-05-29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06640-083E-4508-A4D7-6F03014609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71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Text</a:t>
            </a:r>
            <a:r>
              <a:rPr lang="sv-SE" baseline="0" dirty="0" smtClean="0"/>
              <a:t> om mångindrott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6640-083E-4508-A4D7-6F03014609A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15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1000-2324-49A6-A55B-8E6382F6CB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1000-2324-49A6-A55B-8E6382F6CB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1000-2324-49A6-A55B-8E6382F6CB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1000-2324-49A6-A55B-8E6382F6CB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1000-2324-49A6-A55B-8E6382F6CB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1000-2324-49A6-A55B-8E6382F6CB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1000-2324-49A6-A55B-8E6382F6CB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1000-2324-49A6-A55B-8E6382F6CB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1000-2324-49A6-A55B-8E6382F6CB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1000-2324-49A6-A55B-8E6382F6CB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1000-2324-49A6-A55B-8E6382F6CB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A0F1000-2324-49A6-A55B-8E6382F6CBB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1F61D82-ABFE-4130-B210-2641799528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get.se/SUNDSVALLH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laget.se/sht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212" y="1388288"/>
            <a:ext cx="7797552" cy="4392488"/>
          </a:xfrm>
        </p:spPr>
        <p:txBody>
          <a:bodyPr>
            <a:noAutofit/>
          </a:bodyPr>
          <a:lstStyle/>
          <a:p>
            <a:r>
              <a:rPr lang="sv-SE" sz="2200" dirty="0"/>
              <a:t>Genom ishockeyn får de aktiva en meningsfull fritid med fysisk träning och god kamratskap. </a:t>
            </a:r>
          </a:p>
          <a:p>
            <a:r>
              <a:rPr lang="sv-SE" sz="2200" dirty="0"/>
              <a:t>Värnar om kamratskap, omtanke för sina kompisar och att visa respekt inom gänget. </a:t>
            </a:r>
          </a:p>
          <a:p>
            <a:r>
              <a:rPr lang="sv-SE" sz="2200" dirty="0"/>
              <a:t>Att skapa ett livslångt intresse där alla som vill får vara med. </a:t>
            </a:r>
          </a:p>
          <a:p>
            <a:r>
              <a:rPr lang="sv-SE" sz="2200" dirty="0"/>
              <a:t>Att verksamheten bedrivs och organiseras efter barns behov, mognad och villkor. </a:t>
            </a:r>
          </a:p>
          <a:p>
            <a:r>
              <a:rPr lang="sv-SE" sz="2200" dirty="0"/>
              <a:t>Att under lekfulla former få fram känslan för spelet, glädjen, leken och spontaniteten. </a:t>
            </a:r>
          </a:p>
          <a:p>
            <a:r>
              <a:rPr lang="sv-SE" sz="2200" dirty="0"/>
              <a:t>Få så många som möjligt aktiva under ett träningspass, </a:t>
            </a:r>
            <a:br>
              <a:rPr lang="sv-SE" sz="2200" dirty="0"/>
            </a:br>
            <a:r>
              <a:rPr lang="sv-SE" sz="2200" dirty="0"/>
              <a:t>inlärning är en aktiv process. </a:t>
            </a:r>
          </a:p>
          <a:p>
            <a:r>
              <a:rPr lang="sv-SE" sz="2200" dirty="0"/>
              <a:t>Att ledarna får en bra utbildning och utbildningsmaterial.</a:t>
            </a:r>
          </a:p>
          <a:p>
            <a:r>
              <a:rPr lang="sv-SE" sz="2200" dirty="0"/>
              <a:t>Som förälder är du ett viktigt redskap för att hjälpa oss att värna om detta. </a:t>
            </a:r>
          </a:p>
        </p:txBody>
      </p:sp>
      <p:sp>
        <p:nvSpPr>
          <p:cNvPr id="4" name="Rektangel 3"/>
          <p:cNvSpPr/>
          <p:nvPr/>
        </p:nvSpPr>
        <p:spPr>
          <a:xfrm>
            <a:off x="755576" y="587293"/>
            <a:ext cx="61024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sv-SE" sz="2200" dirty="0">
                <a:solidFill>
                  <a:schemeClr val="tx2"/>
                </a:solidFill>
              </a:rPr>
              <a:t/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>
              <a:solidFill>
                <a:schemeClr val="tx2"/>
              </a:solidFill>
            </a:endParaRPr>
          </a:p>
        </p:txBody>
      </p:sp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368825"/>
            <a:ext cx="3816424" cy="191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311632"/>
            <a:ext cx="6781800" cy="941703"/>
          </a:xfrm>
        </p:spPr>
        <p:txBody>
          <a:bodyPr/>
          <a:lstStyle/>
          <a:p>
            <a:r>
              <a:rPr lang="sv-SE" dirty="0"/>
              <a:t>Försäsongsläger </a:t>
            </a:r>
            <a:r>
              <a:rPr lang="sv-SE" dirty="0" smtClean="0"/>
              <a:t>v.33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39" y="991153"/>
            <a:ext cx="7543800" cy="4320480"/>
          </a:xfrm>
        </p:spPr>
        <p:txBody>
          <a:bodyPr>
            <a:noAutofit/>
          </a:bodyPr>
          <a:lstStyle/>
          <a:p>
            <a:pPr fontAlgn="base">
              <a:buClr>
                <a:srgbClr val="4F81BD"/>
              </a:buClr>
            </a:pPr>
            <a:r>
              <a:rPr lang="sv-SE" sz="2200" dirty="0"/>
              <a:t>3</a:t>
            </a:r>
            <a:r>
              <a:rPr lang="sv-SE" sz="2200" dirty="0" smtClean="0"/>
              <a:t> </a:t>
            </a:r>
            <a:r>
              <a:rPr lang="sv-SE" sz="2200" dirty="0"/>
              <a:t>dagar, </a:t>
            </a:r>
            <a:r>
              <a:rPr lang="sv-SE" sz="2200" dirty="0" smtClean="0"/>
              <a:t>5 </a:t>
            </a:r>
            <a:r>
              <a:rPr lang="sv-SE" sz="2200" dirty="0" err="1"/>
              <a:t>ispass</a:t>
            </a:r>
            <a:r>
              <a:rPr lang="sv-SE" sz="2200" dirty="0"/>
              <a:t>, </a:t>
            </a:r>
            <a:r>
              <a:rPr lang="sv-SE" sz="2200" dirty="0" smtClean="0"/>
              <a:t>3 </a:t>
            </a:r>
            <a:r>
              <a:rPr lang="sv-SE" sz="2200" dirty="0" err="1"/>
              <a:t>fyspass</a:t>
            </a:r>
            <a:r>
              <a:rPr lang="sv-SE" sz="2200" dirty="0"/>
              <a:t>, </a:t>
            </a:r>
          </a:p>
          <a:p>
            <a:pPr fontAlgn="base">
              <a:buClr>
                <a:srgbClr val="4F81BD"/>
              </a:buClr>
            </a:pPr>
            <a:r>
              <a:rPr lang="sv-SE" sz="2200" dirty="0"/>
              <a:t>Lunch på </a:t>
            </a:r>
            <a:r>
              <a:rPr lang="sv-SE" sz="2200" dirty="0" err="1"/>
              <a:t>Etagé</a:t>
            </a:r>
            <a:endParaRPr lang="sv-SE" sz="2200" dirty="0"/>
          </a:p>
          <a:p>
            <a:pPr fontAlgn="base">
              <a:buClr>
                <a:srgbClr val="4F81BD"/>
              </a:buClr>
            </a:pPr>
            <a:r>
              <a:rPr lang="sv-SE" sz="2200" dirty="0"/>
              <a:t>Mellanmål sponsrat av Arla</a:t>
            </a:r>
          </a:p>
          <a:p>
            <a:pPr fontAlgn="base">
              <a:buClr>
                <a:srgbClr val="4F81BD"/>
              </a:buClr>
            </a:pPr>
            <a:r>
              <a:rPr lang="sv-SE" sz="2200" dirty="0" smtClean="0"/>
              <a:t>Feedback: Nöjda barn </a:t>
            </a:r>
            <a:r>
              <a:rPr lang="sv-SE" sz="2200" dirty="0" smtClean="0">
                <a:sym typeface="Wingdings" panose="05000000000000000000" pitchFamily="2" charset="2"/>
              </a:rPr>
              <a:t></a:t>
            </a:r>
            <a:endParaRPr lang="sv-SE" sz="2200" dirty="0"/>
          </a:p>
        </p:txBody>
      </p:sp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1661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6781800" cy="1080119"/>
          </a:xfrm>
        </p:spPr>
        <p:txBody>
          <a:bodyPr>
            <a:normAutofit/>
          </a:bodyPr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268760"/>
            <a:ext cx="7543800" cy="3886200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755576" y="985947"/>
            <a:ext cx="7488832" cy="53399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2"/>
                </a:solidFill>
              </a:rPr>
              <a:t>En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flytande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tid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nästan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varje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vecka</a:t>
            </a:r>
            <a:r>
              <a:rPr lang="en-US" sz="2200" dirty="0" smtClean="0">
                <a:solidFill>
                  <a:schemeClr val="tx2"/>
                </a:solidFill>
              </a:rPr>
              <a:t> &amp; </a:t>
            </a:r>
            <a:r>
              <a:rPr lang="en-US" sz="2200" dirty="0" err="1" smtClean="0">
                <a:solidFill>
                  <a:schemeClr val="tx2"/>
                </a:solidFill>
              </a:rPr>
              <a:t>Fredag</a:t>
            </a:r>
            <a:r>
              <a:rPr lang="en-US" sz="2200" dirty="0" smtClean="0">
                <a:solidFill>
                  <a:schemeClr val="tx2"/>
                </a:solidFill>
              </a:rPr>
              <a:t> 15:45-16:45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2"/>
                </a:solidFill>
              </a:rPr>
              <a:t>Onsdag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på </a:t>
            </a:r>
            <a:r>
              <a:rPr lang="en-US" sz="2200" dirty="0" err="1" smtClean="0">
                <a:solidFill>
                  <a:schemeClr val="tx2"/>
                </a:solidFill>
              </a:rPr>
              <a:t>bandyplanen</a:t>
            </a:r>
            <a:r>
              <a:rPr lang="en-US" sz="2200" dirty="0" smtClean="0">
                <a:solidFill>
                  <a:schemeClr val="tx2"/>
                </a:solidFill>
              </a:rPr>
              <a:t> I </a:t>
            </a:r>
            <a:r>
              <a:rPr lang="en-US" sz="2200" dirty="0" err="1" smtClean="0">
                <a:solidFill>
                  <a:schemeClr val="tx2"/>
                </a:solidFill>
              </a:rPr>
              <a:t>början</a:t>
            </a:r>
            <a:r>
              <a:rPr lang="en-US" sz="2200" dirty="0" smtClean="0">
                <a:solidFill>
                  <a:schemeClr val="tx2"/>
                </a:solidFill>
              </a:rPr>
              <a:t> på </a:t>
            </a:r>
            <a:r>
              <a:rPr lang="en-US" sz="2200" dirty="0" err="1" smtClean="0">
                <a:solidFill>
                  <a:schemeClr val="tx2"/>
                </a:solidFill>
              </a:rPr>
              <a:t>nov.</a:t>
            </a:r>
            <a:r>
              <a:rPr lang="en-US" sz="2200" dirty="0" smtClean="0">
                <a:solidFill>
                  <a:schemeClr val="tx2"/>
                </a:solidFill>
              </a:rPr>
              <a:t> 16.00-17:00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   </a:t>
            </a:r>
            <a:r>
              <a:rPr lang="sv-SE" sz="2200" dirty="0" smtClean="0">
                <a:solidFill>
                  <a:schemeClr val="tx2"/>
                </a:solidFill>
              </a:rPr>
              <a:t>Kallelser </a:t>
            </a:r>
            <a:r>
              <a:rPr lang="sv-SE" sz="2200" dirty="0">
                <a:solidFill>
                  <a:schemeClr val="tx2"/>
                </a:solidFill>
              </a:rPr>
              <a:t>från laget.se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Noga med anmälan,</a:t>
            </a:r>
            <a:r>
              <a:rPr lang="sv-SE" sz="2200" dirty="0">
                <a:solidFill>
                  <a:schemeClr val="tx2"/>
                </a:solidFill>
                <a:cs typeface="Times New Roman"/>
              </a:rPr>
              <a:t> </a:t>
            </a:r>
            <a:r>
              <a:rPr lang="sv-SE" sz="2200" dirty="0" smtClean="0">
                <a:solidFill>
                  <a:schemeClr val="tx2"/>
                </a:solidFill>
                <a:cs typeface="Times New Roman"/>
              </a:rPr>
              <a:t>funkat bra !</a:t>
            </a:r>
            <a:endParaRPr lang="sv-SE" sz="2200" dirty="0">
              <a:solidFill>
                <a:schemeClr val="tx2"/>
              </a:solidFill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Spelare: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</a:rPr>
              <a:t>26 </a:t>
            </a:r>
            <a:r>
              <a:rPr lang="sv-SE" sz="2200" dirty="0">
                <a:solidFill>
                  <a:schemeClr val="tx2"/>
                </a:solidFill>
              </a:rPr>
              <a:t>stycken, bra antal för att genomföra träningar &amp; matcher.</a:t>
            </a:r>
            <a:endParaRPr lang="sv-SE" sz="2200" dirty="0">
              <a:solidFill>
                <a:schemeClr val="tx2"/>
              </a:solidFill>
              <a:cs typeface="Times New Roman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 err="1">
                <a:solidFill>
                  <a:schemeClr val="tx2"/>
                </a:solidFill>
              </a:rPr>
              <a:t>Fys</a:t>
            </a:r>
            <a:r>
              <a:rPr lang="sv-SE" sz="2200" dirty="0">
                <a:solidFill>
                  <a:schemeClr val="tx2"/>
                </a:solidFill>
              </a:rPr>
              <a:t> </a:t>
            </a:r>
            <a:r>
              <a:rPr lang="sv-SE" sz="2200" dirty="0" smtClean="0">
                <a:solidFill>
                  <a:schemeClr val="tx2"/>
                </a:solidFill>
              </a:rPr>
              <a:t>0 </a:t>
            </a:r>
            <a:r>
              <a:rPr lang="sv-SE" sz="2200" dirty="0">
                <a:solidFill>
                  <a:schemeClr val="tx2"/>
                </a:solidFill>
              </a:rPr>
              <a:t>ggr/vecka efter </a:t>
            </a:r>
            <a:r>
              <a:rPr lang="sv-SE" sz="2200" dirty="0" smtClean="0">
                <a:solidFill>
                  <a:schemeClr val="tx2"/>
                </a:solidFill>
              </a:rPr>
              <a:t>träning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  <a:cs typeface="Times New Roman"/>
              </a:rPr>
              <a:t>Vi träffas utanför isen och hittar på nått.</a:t>
            </a:r>
            <a:endParaRPr lang="sv-SE" sz="2200" dirty="0">
              <a:solidFill>
                <a:schemeClr val="tx2"/>
              </a:solidFill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Alla duschar efter träning och </a:t>
            </a:r>
            <a:r>
              <a:rPr lang="sv-SE" sz="2200" dirty="0" smtClean="0">
                <a:solidFill>
                  <a:schemeClr val="tx2"/>
                </a:solidFill>
              </a:rPr>
              <a:t>match, den funkade bra !</a:t>
            </a:r>
            <a:endParaRPr lang="sv-SE" sz="2200" dirty="0">
              <a:solidFill>
                <a:schemeClr val="tx2"/>
              </a:solidFill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I omklädningsrummet ligger mobilen i </a:t>
            </a:r>
            <a:r>
              <a:rPr lang="sv-SE" sz="2200" dirty="0" smtClean="0">
                <a:solidFill>
                  <a:schemeClr val="tx2"/>
                </a:solidFill>
              </a:rPr>
              <a:t>väskan, skärpning !</a:t>
            </a:r>
            <a:endParaRPr lang="sv-SE" sz="22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Sociala medier (</a:t>
            </a:r>
            <a:r>
              <a:rPr lang="sv-SE" sz="2200" dirty="0" err="1">
                <a:solidFill>
                  <a:schemeClr val="tx2"/>
                </a:solidFill>
              </a:rPr>
              <a:t>Instagram</a:t>
            </a:r>
            <a:r>
              <a:rPr lang="sv-SE" sz="2200" dirty="0">
                <a:solidFill>
                  <a:schemeClr val="tx2"/>
                </a:solidFill>
              </a:rPr>
              <a:t>, </a:t>
            </a:r>
            <a:r>
              <a:rPr lang="sv-SE" sz="2200" dirty="0" err="1">
                <a:solidFill>
                  <a:schemeClr val="tx2"/>
                </a:solidFill>
              </a:rPr>
              <a:t>Snapchat</a:t>
            </a:r>
            <a:r>
              <a:rPr lang="sv-SE" sz="2200" dirty="0">
                <a:solidFill>
                  <a:schemeClr val="tx2"/>
                </a:solidFill>
              </a:rPr>
              <a:t> mm</a:t>
            </a:r>
            <a:r>
              <a:rPr lang="sv-SE" sz="2200" dirty="0" smtClean="0">
                <a:solidFill>
                  <a:schemeClr val="tx2"/>
                </a:solidFill>
              </a:rPr>
              <a:t>) ej aktuellt</a:t>
            </a:r>
            <a:endParaRPr lang="sv-SE" sz="2200" dirty="0">
              <a:solidFill>
                <a:schemeClr val="tx2"/>
              </a:solidFill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v-SE" dirty="0">
              <a:solidFill>
                <a:schemeClr val="tx2"/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sv-SE" dirty="0">
              <a:solidFill>
                <a:schemeClr val="tx2"/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sv-SE" dirty="0">
              <a:solidFill>
                <a:schemeClr val="tx2"/>
              </a:solidFill>
            </a:endParaRPr>
          </a:p>
        </p:txBody>
      </p:sp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243408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301208"/>
            <a:ext cx="6781800" cy="1008112"/>
          </a:xfrm>
        </p:spPr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124744"/>
            <a:ext cx="7543800" cy="3886200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83568" y="587293"/>
            <a:ext cx="7241167" cy="57800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v-SE" sz="2200" dirty="0">
              <a:solidFill>
                <a:schemeClr val="tx2"/>
              </a:solidFill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Mer tid/fokus på målvakter under </a:t>
            </a:r>
            <a:r>
              <a:rPr lang="sv-SE" sz="2200" dirty="0" smtClean="0">
                <a:solidFill>
                  <a:schemeClr val="tx2"/>
                </a:solidFill>
              </a:rPr>
              <a:t>passet, bra !</a:t>
            </a:r>
            <a:endParaRPr lang="sv-SE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Fortsätta med </a:t>
            </a:r>
            <a:r>
              <a:rPr lang="sv-SE" sz="2200" dirty="0" smtClean="0">
                <a:solidFill>
                  <a:schemeClr val="tx2"/>
                </a:solidFill>
              </a:rPr>
              <a:t>skridskoåkning, vi är nöjda och sett stor utveckling på alla barn.</a:t>
            </a:r>
            <a:endParaRPr lang="sv-SE" sz="22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3 block på träningarna: skridskor, stationer, helplansövningar/spel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Mera kampmoment </a:t>
            </a:r>
            <a:endParaRPr lang="sv-SE" sz="2200" dirty="0">
              <a:solidFill>
                <a:schemeClr val="tx2"/>
              </a:solidFill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  <a:cs typeface="Times New Roman"/>
              </a:rPr>
              <a:t>Spelteknik/positionsspel</a:t>
            </a:r>
            <a:endParaRPr lang="sv-SE" sz="22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Övningar med flera moment efter </a:t>
            </a:r>
            <a:r>
              <a:rPr lang="sv-SE" sz="2200" dirty="0" smtClean="0">
                <a:solidFill>
                  <a:schemeClr val="tx2"/>
                </a:solidFill>
              </a:rPr>
              <a:t>varandra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</a:rPr>
              <a:t>2019-09-01—2020-03-31 genomförde vi 66st träningar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sv-SE" sz="2200" dirty="0">
                <a:solidFill>
                  <a:schemeClr val="tx2"/>
                </a:solidFill>
              </a:rPr>
              <a:t>n</a:t>
            </a:r>
            <a:r>
              <a:rPr lang="sv-SE" sz="2200" dirty="0" smtClean="0">
                <a:solidFill>
                  <a:schemeClr val="tx2"/>
                </a:solidFill>
              </a:rPr>
              <a:t>ärvaron har varit bra, medelnärvaro på 66%</a:t>
            </a:r>
            <a:endParaRPr lang="sv-SE" sz="22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</a:rPr>
              <a:t>Barnen har varit duktiga, ledarna är jättenöjda !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</a:rPr>
              <a:t>Vi kommer fortsätta på samma tema som ovan säsong 2020/2021 mer om det på </a:t>
            </a:r>
            <a:r>
              <a:rPr lang="sv-SE" sz="2200" dirty="0" err="1" smtClean="0">
                <a:solidFill>
                  <a:schemeClr val="tx2"/>
                </a:solidFill>
              </a:rPr>
              <a:t>uppstartsföräldrarmötet</a:t>
            </a:r>
            <a:r>
              <a:rPr lang="sv-SE" sz="22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v-SE" sz="22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v-SE" sz="2200" dirty="0">
              <a:solidFill>
                <a:schemeClr val="tx2"/>
              </a:solidFill>
              <a:cs typeface="Times New Roman"/>
            </a:endParaRPr>
          </a:p>
        </p:txBody>
      </p:sp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03" y="19021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9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301208"/>
            <a:ext cx="6781800" cy="1008112"/>
          </a:xfrm>
        </p:spPr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2276872"/>
            <a:ext cx="6823720" cy="2734072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A7219-F226-484D-AA2B-284A08FE8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72816"/>
            <a:ext cx="7560840" cy="3764067"/>
          </a:xfrm>
          <a:prstGeom prst="rect">
            <a:avLst/>
          </a:prstGeom>
        </p:spPr>
      </p:pic>
      <p:pic>
        <p:nvPicPr>
          <p:cNvPr id="7" name="Picture 2" descr="Sundsvall_St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44" y="-30375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3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301208"/>
            <a:ext cx="6781800" cy="1008112"/>
          </a:xfrm>
        </p:spPr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124744"/>
            <a:ext cx="7543800" cy="3886200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06927-2890-41FE-8243-04A50C356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52" y="895596"/>
            <a:ext cx="8325997" cy="4549627"/>
          </a:xfrm>
          <a:prstGeom prst="rect">
            <a:avLst/>
          </a:prstGeom>
        </p:spPr>
      </p:pic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1661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0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1008112"/>
          </a:xfrm>
        </p:spPr>
        <p:txBody>
          <a:bodyPr/>
          <a:lstStyle/>
          <a:p>
            <a:r>
              <a:rPr lang="sv-SE" dirty="0"/>
              <a:t>Matcher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268760"/>
            <a:ext cx="7543800" cy="3886200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791353" y="908720"/>
            <a:ext cx="7995797" cy="40195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fontAlgn="base">
              <a:spcBef>
                <a:spcPct val="20000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2 </a:t>
            </a:r>
            <a:r>
              <a:rPr lang="sv-SE" sz="2200" dirty="0" err="1">
                <a:solidFill>
                  <a:schemeClr val="tx2"/>
                </a:solidFill>
              </a:rPr>
              <a:t>st</a:t>
            </a:r>
            <a:r>
              <a:rPr lang="sv-SE" sz="2200" dirty="0">
                <a:solidFill>
                  <a:schemeClr val="tx2"/>
                </a:solidFill>
              </a:rPr>
              <a:t> lag i seriespel. Sundsvall Blå &amp; Sundsvall Vit. </a:t>
            </a:r>
          </a:p>
          <a:p>
            <a:pPr marL="285750" indent="-285750" fontAlgn="base">
              <a:spcBef>
                <a:spcPct val="20000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  <a:cs typeface="Times New Roman"/>
              </a:rPr>
              <a:t>Medelpad </a:t>
            </a:r>
            <a:r>
              <a:rPr lang="sv-SE" sz="2200" dirty="0">
                <a:solidFill>
                  <a:schemeClr val="tx2"/>
                </a:solidFill>
                <a:cs typeface="Times New Roman"/>
              </a:rPr>
              <a:t>7</a:t>
            </a:r>
            <a:r>
              <a:rPr lang="sv-SE" sz="2200" dirty="0" smtClean="0">
                <a:solidFill>
                  <a:schemeClr val="tx2"/>
                </a:solidFill>
                <a:cs typeface="Times New Roman"/>
              </a:rPr>
              <a:t> lag </a:t>
            </a:r>
          </a:p>
          <a:p>
            <a:pPr marL="285750" indent="-285750" fontAlgn="base">
              <a:spcBef>
                <a:spcPct val="20000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</a:rPr>
              <a:t>Generellt </a:t>
            </a:r>
            <a:r>
              <a:rPr lang="sv-SE" sz="2200" dirty="0">
                <a:solidFill>
                  <a:schemeClr val="tx2"/>
                </a:solidFill>
              </a:rPr>
              <a:t>bejakas fler idrotter som följer säsong. Detta skall dock föregås av en dialog.</a:t>
            </a:r>
          </a:p>
          <a:p>
            <a:pPr marL="274320" lvl="0" indent="-274320" fontAlgn="base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Sista svarstid på </a:t>
            </a:r>
            <a:r>
              <a:rPr lang="sv-SE" sz="2200" dirty="0" smtClean="0">
                <a:solidFill>
                  <a:schemeClr val="tx2"/>
                </a:solidFill>
              </a:rPr>
              <a:t>kallelse till match: </a:t>
            </a:r>
            <a:r>
              <a:rPr lang="sv-SE" sz="2200" dirty="0">
                <a:solidFill>
                  <a:schemeClr val="tx2"/>
                </a:solidFill>
              </a:rPr>
              <a:t>Onsdag 23:55</a:t>
            </a:r>
          </a:p>
          <a:p>
            <a:pPr marL="274320" lvl="0" indent="-274320" fontAlgn="base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</a:rPr>
              <a:t>Lagen till matcherna delas efter anmälningarna.</a:t>
            </a:r>
            <a:endParaRPr lang="sv-SE" sz="2200" dirty="0">
              <a:solidFill>
                <a:schemeClr val="tx2"/>
              </a:solidFill>
              <a:cs typeface="Times New Roman"/>
            </a:endParaRPr>
          </a:p>
          <a:p>
            <a:pPr marL="274320" lvl="0" indent="-274320" fontAlgn="base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</a:rPr>
              <a:t>U9:</a:t>
            </a:r>
            <a:endParaRPr lang="sv-SE" sz="2200" dirty="0">
              <a:solidFill>
                <a:schemeClr val="tx2"/>
              </a:solidFill>
              <a:cs typeface="Times New Roman"/>
            </a:endParaRPr>
          </a:p>
          <a:p>
            <a:pPr marL="731520" lvl="1" indent="-274320" fontAlgn="base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</a:rPr>
              <a:t>2x19, spel på tvären</a:t>
            </a:r>
            <a:endParaRPr lang="sv-SE" sz="2200" dirty="0">
              <a:solidFill>
                <a:schemeClr val="tx2"/>
              </a:solidFill>
            </a:endParaRPr>
          </a:p>
          <a:p>
            <a:pPr marL="731520" lvl="1" indent="-274320" fontAlgn="base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</a:rPr>
              <a:t>Sammandrag</a:t>
            </a:r>
            <a:endParaRPr lang="sv-SE" sz="2200" dirty="0">
              <a:solidFill>
                <a:schemeClr val="tx2"/>
              </a:solidFill>
            </a:endParaRPr>
          </a:p>
          <a:p>
            <a:pPr marL="731520" lvl="1" indent="-274320" fontAlgn="base">
              <a:spcBef>
                <a:spcPct val="20000"/>
              </a:spcBef>
              <a:buClr>
                <a:srgbClr val="4F81BD"/>
              </a:buClr>
              <a:buFont typeface="Arial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TSM (svensk ishockeys tävlingssystem</a:t>
            </a:r>
            <a:r>
              <a:rPr lang="sv-SE" sz="2200" dirty="0" smtClean="0">
                <a:solidFill>
                  <a:schemeClr val="tx2"/>
                </a:solidFill>
              </a:rPr>
              <a:t>) inte U9</a:t>
            </a:r>
            <a:endParaRPr lang="sv-SE" sz="2200" dirty="0">
              <a:solidFill>
                <a:schemeClr val="tx2"/>
              </a:solidFill>
            </a:endParaRPr>
          </a:p>
        </p:txBody>
      </p:sp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947392" cy="19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7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1008112"/>
          </a:xfrm>
        </p:spPr>
        <p:txBody>
          <a:bodyPr/>
          <a:lstStyle/>
          <a:p>
            <a:r>
              <a:rPr lang="sv-SE" dirty="0"/>
              <a:t>Matcher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268760"/>
            <a:ext cx="7543800" cy="3886200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791353" y="908720"/>
            <a:ext cx="7995797" cy="12434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>
              <a:spcBef>
                <a:spcPct val="20000"/>
              </a:spcBef>
              <a:buClr>
                <a:srgbClr val="4F81BD"/>
              </a:buClr>
            </a:pPr>
            <a:endParaRPr lang="sv-SE" sz="2200" dirty="0">
              <a:solidFill>
                <a:schemeClr val="tx2"/>
              </a:solidFill>
            </a:endParaRPr>
          </a:p>
          <a:p>
            <a:pPr marL="285750" lvl="0" indent="-285750" fontAlgn="base">
              <a:spcBef>
                <a:spcPct val="20000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285750" lvl="0" indent="-285750" fontAlgn="base">
              <a:spcBef>
                <a:spcPct val="20000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5ACE28-4343-4462-95E6-9CB6DA59C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92670"/>
              </p:ext>
            </p:extLst>
          </p:nvPr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16">
                  <a:extLst>
                    <a:ext uri="{9D8B030D-6E8A-4147-A177-3AD203B41FA5}">
                      <a16:colId xmlns:a16="http://schemas.microsoft.com/office/drawing/2014/main" val="1603525796"/>
                    </a:ext>
                  </a:extLst>
                </a:gridCol>
                <a:gridCol w="2903984">
                  <a:extLst>
                    <a:ext uri="{9D8B030D-6E8A-4147-A177-3AD203B41FA5}">
                      <a16:colId xmlns:a16="http://schemas.microsoft.com/office/drawing/2014/main" val="121666131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U9 </a:t>
                      </a:r>
                      <a:r>
                        <a:rPr lang="en-US" dirty="0" err="1" smtClean="0"/>
                        <a:t>Medelpad</a:t>
                      </a:r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031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If Sundsvall </a:t>
                      </a:r>
                      <a:r>
                        <a:rPr lang="en-US" dirty="0" err="1"/>
                        <a:t>blå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Sundsvall </a:t>
                      </a:r>
                      <a:r>
                        <a:rPr lang="en-US" dirty="0" err="1"/>
                        <a:t>vit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Kovland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Njurunda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86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Timrå</a:t>
                      </a:r>
                      <a:r>
                        <a:rPr lang="en-US" baseline="0" dirty="0" smtClean="0"/>
                        <a:t> IK </a:t>
                      </a:r>
                      <a:r>
                        <a:rPr lang="en-US" baseline="0" dirty="0" err="1" smtClean="0"/>
                        <a:t>röd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Timrå</a:t>
                      </a:r>
                      <a:r>
                        <a:rPr lang="en-US" dirty="0" smtClean="0"/>
                        <a:t> IK </a:t>
                      </a:r>
                      <a:r>
                        <a:rPr lang="en-US" dirty="0" err="1" smtClean="0"/>
                        <a:t>vit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5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Ånge</a:t>
                      </a:r>
                      <a:r>
                        <a:rPr lang="en-US" baseline="0" dirty="0" smtClean="0"/>
                        <a:t> IK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493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938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32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225785"/>
                  </a:ext>
                </a:extLst>
              </a:tr>
            </a:tbl>
          </a:graphicData>
        </a:graphic>
      </p:graphicFrame>
      <p:pic>
        <p:nvPicPr>
          <p:cNvPr id="7" name="Picture 2" descr="Sundsvall_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65" y="188640"/>
            <a:ext cx="3384376" cy="169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7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936104"/>
          </a:xfrm>
        </p:spPr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268760"/>
            <a:ext cx="7543800" cy="3886200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807907" y="908720"/>
            <a:ext cx="7995797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fontAlgn="base">
              <a:spcBef>
                <a:spcPct val="20000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sv-SE" sz="2200" dirty="0" err="1">
                <a:solidFill>
                  <a:schemeClr val="tx2"/>
                </a:solidFill>
              </a:rPr>
              <a:t>Bortacuper</a:t>
            </a:r>
            <a:endParaRPr lang="sv-SE" sz="2200" dirty="0">
              <a:solidFill>
                <a:schemeClr val="tx2"/>
              </a:solidFill>
            </a:endParaRPr>
          </a:p>
          <a:p>
            <a:pPr marL="800100" lvl="1" indent="-342900" fontAlgn="base">
              <a:spcBef>
                <a:spcPct val="20000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</a:rPr>
              <a:t>Östersundshem 15 Mars, inställd</a:t>
            </a:r>
            <a:endParaRPr lang="sv-SE" sz="2200" dirty="0">
              <a:solidFill>
                <a:schemeClr val="tx2"/>
              </a:solidFill>
            </a:endParaRPr>
          </a:p>
          <a:p>
            <a:pPr marL="800100" lvl="1" indent="-342900" fontAlgn="base">
              <a:spcBef>
                <a:spcPct val="20000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  <a:cs typeface="Times New Roman"/>
              </a:rPr>
              <a:t>Hockeyfestivalen Njurunda, BRA !</a:t>
            </a:r>
            <a:endParaRPr lang="sv-SE" sz="2200" dirty="0">
              <a:solidFill>
                <a:schemeClr val="tx2"/>
              </a:solidFill>
              <a:cs typeface="Times New Roman"/>
            </a:endParaRPr>
          </a:p>
          <a:p>
            <a:pPr marL="800100" lvl="1" indent="-342900" fontAlgn="base">
              <a:spcBef>
                <a:spcPct val="20000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2"/>
                </a:solidFill>
                <a:cs typeface="Times New Roman"/>
              </a:rPr>
              <a:t>Örnsköldsvik ( eventuellt mitten på feb) BRA !</a:t>
            </a:r>
            <a:endParaRPr lang="sv-SE" sz="2200" dirty="0">
              <a:solidFill>
                <a:schemeClr val="tx2"/>
              </a:solidFill>
              <a:cs typeface="Times New Roman"/>
            </a:endParaRPr>
          </a:p>
          <a:p>
            <a:pPr marL="800100" lvl="1" indent="-342900" fontAlgn="base">
              <a:spcBef>
                <a:spcPct val="20000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sv-SE" sz="2200" b="1" dirty="0">
              <a:solidFill>
                <a:schemeClr val="tx2"/>
              </a:solidFill>
            </a:endParaRPr>
          </a:p>
          <a:p>
            <a:pPr marL="342900" indent="-342900" fontAlgn="base">
              <a:spcBef>
                <a:spcPct val="20000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2"/>
                </a:solidFill>
              </a:rPr>
              <a:t>Subventionering: Hur mkt och vilken/vilka cuper</a:t>
            </a:r>
            <a:r>
              <a:rPr lang="sv-SE" sz="2200" dirty="0" smtClean="0">
                <a:solidFill>
                  <a:schemeClr val="tx2"/>
                </a:solidFill>
              </a:rPr>
              <a:t>? Funkade bra vi jobbar vidare på detta nästa säsong.</a:t>
            </a:r>
            <a:endParaRPr lang="sv-SE" sz="2200" dirty="0">
              <a:solidFill>
                <a:schemeClr val="tx2"/>
              </a:solidFill>
            </a:endParaRPr>
          </a:p>
        </p:txBody>
      </p:sp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8722"/>
            <a:ext cx="3672408" cy="184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0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U9 </a:t>
            </a:r>
            <a:r>
              <a:rPr lang="en-US" dirty="0"/>
              <a:t>cup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090" y="548681"/>
            <a:ext cx="7793342" cy="4752528"/>
          </a:xfrm>
        </p:spPr>
        <p:txBody>
          <a:bodyPr>
            <a:noAutofit/>
          </a:bodyPr>
          <a:lstStyle/>
          <a:p>
            <a:pPr marL="457200" indent="-342900"/>
            <a:r>
              <a:rPr lang="sv-SE" sz="2000" dirty="0" smtClean="0"/>
              <a:t>26 oktober</a:t>
            </a:r>
            <a:endParaRPr lang="sv-SE" sz="2000" dirty="0"/>
          </a:p>
          <a:p>
            <a:pPr marL="457200" indent="-342900"/>
            <a:r>
              <a:rPr lang="en-US" sz="2000" dirty="0"/>
              <a:t>1</a:t>
            </a:r>
            <a:r>
              <a:rPr lang="sv-SE" sz="2000" dirty="0" smtClean="0"/>
              <a:t> </a:t>
            </a:r>
            <a:r>
              <a:rPr lang="sv-SE" sz="2000" dirty="0"/>
              <a:t>dagars cup</a:t>
            </a:r>
          </a:p>
          <a:p>
            <a:pPr marL="457200" indent="-342900"/>
            <a:r>
              <a:rPr lang="en-US" sz="2000" dirty="0"/>
              <a:t>8</a:t>
            </a:r>
            <a:r>
              <a:rPr lang="sv-SE" sz="2000" dirty="0"/>
              <a:t>-10 lag</a:t>
            </a:r>
          </a:p>
          <a:p>
            <a:pPr marL="457200" indent="-342900"/>
            <a:r>
              <a:rPr lang="sv-SE" sz="2000" dirty="0"/>
              <a:t>Anmälda lag: </a:t>
            </a:r>
            <a:r>
              <a:rPr lang="sv-SE" sz="2000" dirty="0" smtClean="0"/>
              <a:t>Timrå IK x2</a:t>
            </a:r>
            <a:r>
              <a:rPr lang="sv-SE" sz="2000" dirty="0"/>
              <a:t> </a:t>
            </a:r>
            <a:r>
              <a:rPr lang="sv-SE" sz="2000" dirty="0" smtClean="0"/>
              <a:t>, </a:t>
            </a:r>
            <a:r>
              <a:rPr lang="sv-SE" sz="2000" dirty="0" err="1" smtClean="0"/>
              <a:t>östersund</a:t>
            </a:r>
            <a:r>
              <a:rPr lang="sv-SE" sz="2000" dirty="0" smtClean="0"/>
              <a:t> x2, NSK, </a:t>
            </a:r>
            <a:r>
              <a:rPr lang="sv-SE" sz="2000" dirty="0" err="1" smtClean="0"/>
              <a:t>ånge</a:t>
            </a:r>
            <a:r>
              <a:rPr lang="sv-SE" sz="2000" dirty="0" smtClean="0"/>
              <a:t>, </a:t>
            </a:r>
            <a:r>
              <a:rPr lang="sv-SE" sz="2000" dirty="0" err="1" smtClean="0"/>
              <a:t>härnösand</a:t>
            </a:r>
            <a:r>
              <a:rPr lang="sv-SE" sz="2000" dirty="0" smtClean="0"/>
              <a:t>, </a:t>
            </a:r>
            <a:r>
              <a:rPr lang="sv-SE" sz="2000" dirty="0" err="1" smtClean="0"/>
              <a:t>kovland</a:t>
            </a:r>
            <a:endParaRPr lang="sv-SE" sz="2000" dirty="0">
              <a:cs typeface="Times New Roman"/>
            </a:endParaRPr>
          </a:p>
          <a:p>
            <a:pPr marL="400050" indent="-285750"/>
            <a:r>
              <a:rPr lang="sv-SE" sz="2000" dirty="0"/>
              <a:t>Cupgeneral: </a:t>
            </a:r>
            <a:r>
              <a:rPr lang="sv-SE" sz="2000" dirty="0" smtClean="0"/>
              <a:t>Therese </a:t>
            </a:r>
            <a:r>
              <a:rPr lang="sv-SE" sz="2000" dirty="0" err="1" smtClean="0"/>
              <a:t>Drewsen</a:t>
            </a:r>
            <a:endParaRPr lang="sv-SE" sz="2000" dirty="0"/>
          </a:p>
          <a:p>
            <a:pPr marL="400050" indent="-285750"/>
            <a:r>
              <a:rPr lang="sv-SE" sz="2000" dirty="0"/>
              <a:t>Cupgrupp: Återkommande möten under träning</a:t>
            </a:r>
          </a:p>
          <a:p>
            <a:pPr marL="400050" indent="-285750"/>
            <a:r>
              <a:rPr lang="sv-SE" sz="2000" dirty="0"/>
              <a:t>Grupper: </a:t>
            </a:r>
          </a:p>
          <a:p>
            <a:pPr marL="434340" lvl="1" indent="0">
              <a:buNone/>
            </a:pPr>
            <a:r>
              <a:rPr lang="sv-SE" sz="2000" dirty="0"/>
              <a:t>	Lotteri		Mat: </a:t>
            </a:r>
            <a:r>
              <a:rPr lang="sv-SE" sz="2000" dirty="0" err="1"/>
              <a:t>Etagé</a:t>
            </a:r>
            <a:r>
              <a:rPr lang="sv-SE" sz="2000" dirty="0"/>
              <a:t> =&gt; frigör personal</a:t>
            </a:r>
          </a:p>
          <a:p>
            <a:pPr marL="434340" lvl="1" indent="0">
              <a:buNone/>
            </a:pPr>
            <a:r>
              <a:rPr lang="sv-SE" sz="2000" dirty="0"/>
              <a:t>	Kiosk		Sponsor</a:t>
            </a:r>
          </a:p>
          <a:p>
            <a:pPr marL="434340" lvl="1" indent="0">
              <a:buNone/>
            </a:pPr>
            <a:r>
              <a:rPr lang="sv-SE" sz="2000" dirty="0"/>
              <a:t>	Sekretariat	</a:t>
            </a:r>
            <a:r>
              <a:rPr lang="sv-SE" sz="2000" dirty="0" err="1"/>
              <a:t>Lagvärdar</a:t>
            </a:r>
            <a:endParaRPr lang="sv-SE" sz="2000" dirty="0"/>
          </a:p>
          <a:p>
            <a:pPr marL="434340" lvl="1" indent="0">
              <a:buNone/>
            </a:pPr>
            <a:r>
              <a:rPr lang="sv-SE" sz="2000" dirty="0"/>
              <a:t>	Ekonomi	Sjukvård</a:t>
            </a:r>
          </a:p>
          <a:p>
            <a:pPr marL="720090" lvl="1" indent="-285750"/>
            <a:endParaRPr lang="sv-SE" sz="2000" b="1" dirty="0"/>
          </a:p>
          <a:p>
            <a:r>
              <a:rPr lang="sv-SE" sz="2000" dirty="0"/>
              <a:t>Budget: </a:t>
            </a:r>
            <a:r>
              <a:rPr lang="sv-SE" sz="2000" dirty="0" smtClean="0"/>
              <a:t>50 </a:t>
            </a:r>
            <a:r>
              <a:rPr lang="sv-SE" sz="2000" dirty="0"/>
              <a:t>000 kr i </a:t>
            </a:r>
            <a:r>
              <a:rPr lang="sv-SE" sz="2000" dirty="0" smtClean="0"/>
              <a:t>vinst, utfall ca 41.000:- BRA !</a:t>
            </a:r>
            <a:endParaRPr lang="sv-SE" sz="2000" dirty="0"/>
          </a:p>
        </p:txBody>
      </p:sp>
      <p:sp>
        <p:nvSpPr>
          <p:cNvPr id="4" name="Rektangel 3"/>
          <p:cNvSpPr/>
          <p:nvPr/>
        </p:nvSpPr>
        <p:spPr>
          <a:xfrm>
            <a:off x="815319" y="1556792"/>
            <a:ext cx="75010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tx2"/>
              </a:solidFill>
            </a:endParaRPr>
          </a:p>
          <a:p>
            <a:pPr lvl="0" fontAlgn="base">
              <a:spcBef>
                <a:spcPct val="20000"/>
              </a:spcBef>
              <a:buClr>
                <a:srgbClr val="4F81BD"/>
              </a:buClr>
            </a:pPr>
            <a:endParaRPr lang="sv-SE" sz="2000" b="1" dirty="0">
              <a:solidFill>
                <a:schemeClr val="tx2"/>
              </a:solidFill>
            </a:endParaRPr>
          </a:p>
          <a:p>
            <a:pPr lvl="0" fontAlgn="base">
              <a:spcBef>
                <a:spcPct val="20000"/>
              </a:spcBef>
              <a:buClr>
                <a:srgbClr val="4F81BD"/>
              </a:buClr>
            </a:pPr>
            <a:r>
              <a:rPr lang="sv-SE" sz="2000" dirty="0">
                <a:solidFill>
                  <a:schemeClr val="tx2"/>
                </a:solidFill>
              </a:rPr>
              <a:t/>
            </a:r>
            <a:br>
              <a:rPr lang="sv-SE" sz="2000" dirty="0">
                <a:solidFill>
                  <a:schemeClr val="tx2"/>
                </a:solidFill>
              </a:rPr>
            </a:br>
            <a:r>
              <a:rPr lang="sv-SE" sz="2200" dirty="0">
                <a:solidFill>
                  <a:schemeClr val="tx2"/>
                </a:solidFill>
              </a:rPr>
              <a:t/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>
              <a:solidFill>
                <a:schemeClr val="tx2"/>
              </a:solidFill>
            </a:endParaRPr>
          </a:p>
        </p:txBody>
      </p:sp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32" y="254850"/>
            <a:ext cx="3024336" cy="151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17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653136"/>
            <a:ext cx="6781800" cy="1600200"/>
          </a:xfrm>
        </p:spPr>
        <p:txBody>
          <a:bodyPr/>
          <a:lstStyle/>
          <a:p>
            <a:r>
              <a:rPr lang="sv-SE" dirty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738" y="476672"/>
            <a:ext cx="7543800" cy="4968551"/>
          </a:xfrm>
        </p:spPr>
        <p:txBody>
          <a:bodyPr>
            <a:noAutofit/>
          </a:bodyPr>
          <a:lstStyle/>
          <a:p>
            <a:pPr fontAlgn="base">
              <a:buClr>
                <a:srgbClr val="4F81BD"/>
              </a:buClr>
            </a:pPr>
            <a:r>
              <a:rPr lang="sv-SE" sz="2200" dirty="0"/>
              <a:t>Värmedressar</a:t>
            </a:r>
          </a:p>
          <a:p>
            <a:pPr lvl="1" fontAlgn="base">
              <a:buClr>
                <a:srgbClr val="4F81BD"/>
              </a:buClr>
            </a:pPr>
            <a:r>
              <a:rPr lang="sv-SE" sz="2000" dirty="0" smtClean="0"/>
              <a:t>PEAB, </a:t>
            </a:r>
            <a:r>
              <a:rPr lang="sv-SE" sz="2000" dirty="0" err="1" smtClean="0"/>
              <a:t>Erkand</a:t>
            </a:r>
            <a:r>
              <a:rPr lang="sv-SE" sz="2000" dirty="0" smtClean="0"/>
              <a:t>, </a:t>
            </a:r>
            <a:r>
              <a:rPr lang="sv-SE" sz="2000" dirty="0" err="1" smtClean="0"/>
              <a:t>Moba</a:t>
            </a:r>
            <a:r>
              <a:rPr lang="sv-SE" sz="2000" dirty="0" smtClean="0"/>
              <a:t>, </a:t>
            </a:r>
            <a:r>
              <a:rPr lang="sv-SE" sz="2000" dirty="0" err="1" smtClean="0"/>
              <a:t>Menigo</a:t>
            </a:r>
            <a:r>
              <a:rPr lang="sv-SE" sz="2000" dirty="0" smtClean="0"/>
              <a:t>, NMV, Sundsvall byggmaterial AB, </a:t>
            </a:r>
            <a:r>
              <a:rPr lang="sv-SE" sz="2000" dirty="0" err="1" smtClean="0"/>
              <a:t>AntonFrans</a:t>
            </a:r>
            <a:r>
              <a:rPr lang="sv-SE" sz="2000" dirty="0" smtClean="0"/>
              <a:t>.</a:t>
            </a:r>
          </a:p>
          <a:p>
            <a:pPr lvl="1" fontAlgn="base">
              <a:buClr>
                <a:srgbClr val="4F81BD"/>
              </a:buClr>
            </a:pPr>
            <a:r>
              <a:rPr lang="sv-SE" dirty="0" smtClean="0"/>
              <a:t>Egenavgift </a:t>
            </a:r>
            <a:r>
              <a:rPr lang="sv-SE" b="1" dirty="0" smtClean="0">
                <a:solidFill>
                  <a:srgbClr val="FF0000"/>
                </a:solidFill>
              </a:rPr>
              <a:t>0kr</a:t>
            </a:r>
          </a:p>
          <a:p>
            <a:pPr lvl="1" fontAlgn="base">
              <a:buClr>
                <a:srgbClr val="4F81BD"/>
              </a:buClr>
            </a:pPr>
            <a:r>
              <a:rPr lang="sv-SE" sz="2200" dirty="0" smtClean="0"/>
              <a:t>Märk </a:t>
            </a:r>
            <a:r>
              <a:rPr lang="sv-SE" sz="2200" dirty="0"/>
              <a:t>utrustningen</a:t>
            </a:r>
          </a:p>
          <a:p>
            <a:pPr fontAlgn="base">
              <a:buClr>
                <a:srgbClr val="4F81BD"/>
              </a:buClr>
            </a:pPr>
            <a:r>
              <a:rPr lang="sv-SE" sz="2200" dirty="0" smtClean="0"/>
              <a:t>Backar skall köpas in.</a:t>
            </a:r>
          </a:p>
          <a:p>
            <a:pPr fontAlgn="base">
              <a:buClr>
                <a:srgbClr val="4F81BD"/>
              </a:buClr>
            </a:pPr>
            <a:r>
              <a:rPr lang="sv-SE" sz="2200" dirty="0" smtClean="0"/>
              <a:t>Grymt bra !</a:t>
            </a:r>
            <a:endParaRPr lang="sv-SE" sz="2200" dirty="0"/>
          </a:p>
        </p:txBody>
      </p:sp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3604395" cy="180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84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Ledarmöte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Sundsvall Hockey </a:t>
            </a:r>
            <a:r>
              <a:rPr lang="sv-SE" dirty="0" smtClean="0"/>
              <a:t>Team-11</a:t>
            </a:r>
            <a:endParaRPr lang="sv-SE" dirty="0"/>
          </a:p>
          <a:p>
            <a:r>
              <a:rPr lang="sv-SE" dirty="0" smtClean="0"/>
              <a:t>2020-05-06</a:t>
            </a:r>
            <a:endParaRPr lang="en-US" dirty="0"/>
          </a:p>
        </p:txBody>
      </p:sp>
      <p:pic>
        <p:nvPicPr>
          <p:cNvPr id="5" name="Picture 2" descr="Sundsvall_St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73382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5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Policy</a:t>
            </a:r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5080313" cy="3886200"/>
          </a:xfrm>
        </p:spPr>
      </p:pic>
      <p:sp>
        <p:nvSpPr>
          <p:cNvPr id="6" name="textruta 5"/>
          <p:cNvSpPr txBox="1"/>
          <p:nvPr/>
        </p:nvSpPr>
        <p:spPr>
          <a:xfrm>
            <a:off x="6588224" y="24208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Finns att läsa på vår hemsida</a:t>
            </a:r>
          </a:p>
        </p:txBody>
      </p:sp>
      <p:pic>
        <p:nvPicPr>
          <p:cNvPr id="7" name="Picture 2" descr="Sundsvall_S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3604395" cy="180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848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05064"/>
            <a:ext cx="6781800" cy="1600200"/>
          </a:xfrm>
        </p:spPr>
        <p:txBody>
          <a:bodyPr/>
          <a:lstStyle/>
          <a:p>
            <a:r>
              <a:rPr lang="sv-SE" dirty="0"/>
              <a:t>Ungdomskommittén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v-SE" dirty="0"/>
              <a:t>UK-</a:t>
            </a:r>
            <a:r>
              <a:rPr lang="sv-SE" dirty="0" err="1"/>
              <a:t>ordf</a:t>
            </a:r>
            <a:r>
              <a:rPr lang="sv-SE" dirty="0"/>
              <a:t>: Daniel Björkstig</a:t>
            </a:r>
          </a:p>
          <a:p>
            <a:pPr lvl="1"/>
            <a:r>
              <a:rPr lang="sv-SE" dirty="0"/>
              <a:t>Medlemmar: Daniel Olsson team06, Magnus Forsberg team08, Roger Magnusson team10, </a:t>
            </a:r>
            <a:r>
              <a:rPr lang="sv-SE" dirty="0" smtClean="0"/>
              <a:t>Lindman </a:t>
            </a:r>
            <a:r>
              <a:rPr lang="sv-SE" dirty="0" err="1" smtClean="0"/>
              <a:t>ansv</a:t>
            </a:r>
            <a:r>
              <a:rPr lang="sv-SE" dirty="0" smtClean="0"/>
              <a:t> </a:t>
            </a:r>
            <a:r>
              <a:rPr lang="sv-SE" dirty="0"/>
              <a:t>mtrl ungdom</a:t>
            </a:r>
          </a:p>
          <a:p>
            <a:pPr lvl="1"/>
            <a:r>
              <a:rPr lang="sv-SE" dirty="0"/>
              <a:t>Istider, Kommunikation, Föreningsbeting, Sportutveckling</a:t>
            </a:r>
          </a:p>
          <a:p>
            <a:pPr lvl="1"/>
            <a:r>
              <a:rPr lang="en-US" b="1" dirty="0">
                <a:hlinkClick r:id="rId2"/>
              </a:rPr>
              <a:t>https://www.laget.se/SUNDSVALLHC</a:t>
            </a:r>
            <a:endParaRPr lang="en-US" b="1" dirty="0"/>
          </a:p>
          <a:p>
            <a:pPr lvl="1"/>
            <a:endParaRPr lang="en-US" sz="2600" b="1" dirty="0"/>
          </a:p>
        </p:txBody>
      </p:sp>
      <p:pic>
        <p:nvPicPr>
          <p:cNvPr id="5" name="Picture 2" descr="Sundsvall_S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60648"/>
            <a:ext cx="3456384" cy="173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15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05064"/>
            <a:ext cx="6781800" cy="1600200"/>
          </a:xfrm>
        </p:spPr>
        <p:txBody>
          <a:bodyPr/>
          <a:lstStyle/>
          <a:p>
            <a:r>
              <a:rPr lang="sv-SE" dirty="0"/>
              <a:t>Hemsida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Hemsida</a:t>
            </a:r>
            <a:endParaRPr lang="sv-SE" sz="2600" dirty="0"/>
          </a:p>
          <a:p>
            <a:pPr lvl="1"/>
            <a:r>
              <a:rPr lang="en-US" sz="2600" dirty="0">
                <a:hlinkClick r:id="rId2"/>
              </a:rPr>
              <a:t>https://</a:t>
            </a:r>
            <a:r>
              <a:rPr lang="en-US" sz="2600" dirty="0" smtClean="0">
                <a:hlinkClick r:id="rId2"/>
              </a:rPr>
              <a:t>www.laget.se/shteam</a:t>
            </a:r>
            <a:r>
              <a:rPr lang="en-US" sz="2600" dirty="0" smtClean="0"/>
              <a:t>11</a:t>
            </a:r>
            <a:endParaRPr lang="en-US" sz="2600" dirty="0"/>
          </a:p>
          <a:p>
            <a:pPr lvl="1"/>
            <a:r>
              <a:rPr lang="sv-SE" sz="2600" dirty="0"/>
              <a:t>Ladda ner </a:t>
            </a:r>
            <a:r>
              <a:rPr lang="sv-SE" sz="2600" dirty="0" err="1"/>
              <a:t>app</a:t>
            </a:r>
            <a:r>
              <a:rPr lang="sv-SE" sz="2600" dirty="0"/>
              <a:t> (Nyheter, kontaktuppgifter, kallelser</a:t>
            </a:r>
          </a:p>
          <a:p>
            <a:pPr lvl="1"/>
            <a:r>
              <a:rPr lang="sv-SE" sz="2600" dirty="0"/>
              <a:t>Prenumerera på kalendern</a:t>
            </a:r>
            <a:endParaRPr lang="en-US" sz="26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88929"/>
            <a:ext cx="3095625" cy="1476375"/>
          </a:xfrm>
          <a:prstGeom prst="rect">
            <a:avLst/>
          </a:prstGeom>
        </p:spPr>
      </p:pic>
      <p:pic>
        <p:nvPicPr>
          <p:cNvPr id="8" name="Picture 2" descr="Sundsvall_St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3604395" cy="180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72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lkj01\AppData\Local\Microsoft\Windows\Temporary Internet Files\Content.IE5\WDKCRFI1\MP9003872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36724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/>
          <a:lstStyle/>
          <a:p>
            <a:r>
              <a:rPr lang="sv-SE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76672"/>
            <a:ext cx="3456384" cy="5544617"/>
          </a:xfrm>
        </p:spPr>
        <p:txBody>
          <a:bodyPr>
            <a:normAutofit fontScale="70000" lnSpcReduction="20000"/>
          </a:bodyPr>
          <a:lstStyle/>
          <a:p>
            <a:r>
              <a:rPr lang="sv-SE" sz="5000" b="1" dirty="0"/>
              <a:t>Säsongen </a:t>
            </a:r>
            <a:r>
              <a:rPr lang="sv-SE" sz="5000" b="1" dirty="0" smtClean="0"/>
              <a:t>19/20</a:t>
            </a:r>
            <a:endParaRPr lang="sv-SE" sz="5000" b="1" dirty="0"/>
          </a:p>
          <a:p>
            <a:pPr lvl="1"/>
            <a:r>
              <a:rPr lang="sv-SE" sz="4000" dirty="0"/>
              <a:t>Organisation</a:t>
            </a:r>
          </a:p>
          <a:p>
            <a:pPr lvl="1"/>
            <a:r>
              <a:rPr lang="sv-SE" sz="4000" dirty="0"/>
              <a:t>Ekonomi</a:t>
            </a:r>
          </a:p>
          <a:p>
            <a:pPr lvl="1"/>
            <a:r>
              <a:rPr lang="sv-SE" sz="4000" dirty="0"/>
              <a:t>Arrangemang</a:t>
            </a:r>
          </a:p>
          <a:p>
            <a:pPr lvl="1"/>
            <a:r>
              <a:rPr lang="sv-SE" sz="4000" dirty="0" smtClean="0"/>
              <a:t>Försäsongsläger</a:t>
            </a:r>
          </a:p>
          <a:p>
            <a:pPr lvl="1"/>
            <a:r>
              <a:rPr lang="sv-SE" sz="4000" dirty="0" smtClean="0"/>
              <a:t>Träningar</a:t>
            </a:r>
          </a:p>
          <a:p>
            <a:pPr lvl="1"/>
            <a:r>
              <a:rPr lang="sv-SE" sz="4000" dirty="0" smtClean="0"/>
              <a:t>Matcher</a:t>
            </a:r>
            <a:endParaRPr lang="sv-SE" sz="4000" dirty="0"/>
          </a:p>
          <a:p>
            <a:pPr lvl="1"/>
            <a:r>
              <a:rPr lang="sv-SE" sz="4000" dirty="0"/>
              <a:t>Cuper</a:t>
            </a:r>
          </a:p>
          <a:p>
            <a:pPr lvl="1"/>
            <a:r>
              <a:rPr lang="sv-SE" sz="4000" dirty="0"/>
              <a:t>Utbildning</a:t>
            </a:r>
          </a:p>
          <a:p>
            <a:pPr lvl="1"/>
            <a:r>
              <a:rPr lang="sv-SE" sz="4000" dirty="0"/>
              <a:t>Material</a:t>
            </a:r>
          </a:p>
          <a:p>
            <a:pPr lvl="1"/>
            <a:r>
              <a:rPr lang="sv-SE" sz="4000" dirty="0"/>
              <a:t>Hemsida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		</a:t>
            </a:r>
          </a:p>
        </p:txBody>
      </p:sp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1916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1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653136"/>
            <a:ext cx="5328592" cy="1800200"/>
          </a:xfrm>
        </p:spPr>
        <p:txBody>
          <a:bodyPr/>
          <a:lstStyle/>
          <a:p>
            <a:r>
              <a:rPr lang="sv-SE" dirty="0"/>
              <a:t>Organisation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15396"/>
              </p:ext>
            </p:extLst>
          </p:nvPr>
        </p:nvGraphicFramePr>
        <p:xfrm>
          <a:off x="1055601" y="399305"/>
          <a:ext cx="6108688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Roll</a:t>
                      </a:r>
                      <a:endParaRPr lang="en-US" sz="15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bg1"/>
                          </a:solidFill>
                          <a:effectLst/>
                        </a:rPr>
                        <a:t>Namn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r>
                        <a:rPr lang="en-US" sz="1500" dirty="0" err="1">
                          <a:effectLst/>
                        </a:rPr>
                        <a:t>Huvudtränare</a:t>
                      </a:r>
                      <a:endParaRPr lang="en-US" sz="15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Jörgen Nordlöf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r>
                        <a:rPr lang="en-US" sz="1500" dirty="0" err="1">
                          <a:effectLst/>
                        </a:rPr>
                        <a:t>Huvudtränare</a:t>
                      </a:r>
                      <a:endParaRPr lang="en-US" sz="15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Jörgen Eriksson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Istränare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Magnus Magnusson </a:t>
                      </a:r>
                      <a:r>
                        <a:rPr lang="en-US" sz="15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Mesch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Istränare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Christian </a:t>
                      </a:r>
                      <a:r>
                        <a:rPr lang="en-US" sz="15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Hultin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Istränare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Niklas </a:t>
                      </a:r>
                      <a:r>
                        <a:rPr lang="en-US" sz="15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Djursvik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Istränare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Peter </a:t>
                      </a:r>
                      <a:r>
                        <a:rPr lang="en-US" sz="15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Forsgren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Istränare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Stefan Bergsten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Lagledare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Anders Walldén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Lagledare</a:t>
                      </a:r>
                      <a:r>
                        <a:rPr lang="en-US" sz="15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Vakant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Fystränare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Peter </a:t>
                      </a:r>
                      <a:r>
                        <a:rPr lang="en-US" sz="15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Antonsson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Ekonomiansvarig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Anders Walldén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Materialförvaltare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Peter </a:t>
                      </a:r>
                      <a:r>
                        <a:rPr lang="en-US" sz="15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Antonsson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Materialförvaltare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Magnus</a:t>
                      </a:r>
                      <a:r>
                        <a:rPr lang="en-US" sz="15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Magnusson </a:t>
                      </a:r>
                      <a:r>
                        <a:rPr lang="en-US" sz="150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Mesch</a:t>
                      </a:r>
                      <a:endParaRPr lang="en-US" sz="150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Ass. 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Materialförvaltare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Robert</a:t>
                      </a:r>
                      <a:r>
                        <a:rPr lang="en-US" sz="15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u="non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Dückhow</a:t>
                      </a:r>
                      <a:endParaRPr lang="en-US" sz="150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Cupansvarig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500" u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Therese </a:t>
                      </a:r>
                      <a:r>
                        <a:rPr lang="sv-SE" sz="1500" u="non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Drewsen</a:t>
                      </a:r>
                      <a:endParaRPr lang="en-US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Matchansvarig</a:t>
                      </a: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(speaker, 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domare</a:t>
                      </a: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Hans </a:t>
                      </a:r>
                      <a:r>
                        <a:rPr lang="en-US" sz="1500" u="non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Skimmermo</a:t>
                      </a:r>
                      <a:endParaRPr lang="en-US" sz="1500" u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Arrangemang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Annie </a:t>
                      </a:r>
                      <a:r>
                        <a:rPr lang="en-US" sz="15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Skimmermo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Marknadsgrupp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Peter </a:t>
                      </a:r>
                      <a:r>
                        <a:rPr lang="en-US" sz="1500" u="non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Antonsson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Webbansvarig</a:t>
                      </a:r>
                      <a:endParaRPr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324" marR="43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u="non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Anders Walldén</a:t>
                      </a:r>
                      <a:endParaRPr lang="en-US" sz="15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3324" marR="43324" marT="0" marB="0"/>
                </a:tc>
                <a:extLst>
                  <a:ext uri="{0D108BD9-81ED-4DB2-BD59-A6C34878D82A}">
                    <a16:rowId xmlns:a16="http://schemas.microsoft.com/office/drawing/2014/main" val="2108184362"/>
                  </a:ext>
                </a:extLst>
              </a:tr>
            </a:tbl>
          </a:graphicData>
        </a:graphic>
      </p:graphicFrame>
      <p:pic>
        <p:nvPicPr>
          <p:cNvPr id="1026" name="Picture 2" descr="Sundsvall_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3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7848872" cy="4687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sz="2600" b="1" dirty="0" smtClean="0"/>
              <a:t>Ekonomi för 2019/2020</a:t>
            </a:r>
            <a:endParaRPr lang="sv-SE" sz="2600" b="1" dirty="0"/>
          </a:p>
          <a:p>
            <a:r>
              <a:rPr lang="sv-SE" sz="1900" dirty="0"/>
              <a:t>Medlemsavgift: 350 kr enskild, 400kr för familj</a:t>
            </a:r>
          </a:p>
          <a:p>
            <a:r>
              <a:rPr lang="sv-SE" sz="1900" dirty="0"/>
              <a:t>Träningsavgift </a:t>
            </a:r>
            <a:r>
              <a:rPr lang="sv-SE" sz="1900" dirty="0" smtClean="0"/>
              <a:t>U09: </a:t>
            </a:r>
            <a:r>
              <a:rPr lang="sv-SE" sz="1900" dirty="0"/>
              <a:t>3 </a:t>
            </a:r>
            <a:r>
              <a:rPr lang="sv-SE" sz="1900" dirty="0" smtClean="0"/>
              <a:t>000 </a:t>
            </a:r>
            <a:r>
              <a:rPr lang="sv-SE" sz="1900" dirty="0"/>
              <a:t>kr (laget.se)</a:t>
            </a:r>
            <a:br>
              <a:rPr lang="sv-SE" sz="1900" dirty="0"/>
            </a:br>
            <a:endParaRPr lang="sv-SE" sz="1900" b="1" dirty="0"/>
          </a:p>
          <a:p>
            <a:pPr marL="0" indent="0">
              <a:buNone/>
            </a:pPr>
            <a:r>
              <a:rPr lang="sv-SE" dirty="0"/>
              <a:t>		</a:t>
            </a:r>
          </a:p>
          <a:p>
            <a:pPr marL="0" indent="0">
              <a:buNone/>
            </a:pPr>
            <a:r>
              <a:rPr lang="sv-SE" sz="1900" dirty="0"/>
              <a:t>Lagets ”insamlings-konto”: Swedbank </a:t>
            </a:r>
            <a:r>
              <a:rPr lang="nn-NO" sz="2000" dirty="0"/>
              <a:t>8420-2 Kontonr </a:t>
            </a:r>
            <a:r>
              <a:rPr lang="sv-SE" sz="2000" dirty="0" smtClean="0"/>
              <a:t>694 430 779-9</a:t>
            </a:r>
          </a:p>
          <a:p>
            <a:pPr marL="0" indent="0">
              <a:buNone/>
            </a:pPr>
            <a:r>
              <a:rPr lang="sv-SE" sz="2000" dirty="0" err="1" smtClean="0"/>
              <a:t>Swich</a:t>
            </a:r>
            <a:r>
              <a:rPr lang="sv-SE" sz="2000" dirty="0" smtClean="0"/>
              <a:t> 1232039600</a:t>
            </a:r>
            <a:endParaRPr lang="sv-SE" sz="1900" dirty="0"/>
          </a:p>
          <a:p>
            <a:pPr marL="0" indent="0">
              <a:buNone/>
            </a:pPr>
            <a:r>
              <a:rPr lang="sv-SE" sz="1900" dirty="0"/>
              <a:t>Märk alltid inbetalningarna med barnets </a:t>
            </a:r>
            <a:r>
              <a:rPr lang="sv-SE" sz="1900" dirty="0" smtClean="0"/>
              <a:t>förkortning </a:t>
            </a:r>
            <a:r>
              <a:rPr lang="sv-SE" sz="1900" dirty="0"/>
              <a:t>+ vad det avser </a:t>
            </a:r>
            <a:br>
              <a:rPr lang="sv-SE" sz="1900" dirty="0"/>
            </a:br>
            <a:r>
              <a:rPr lang="sv-SE" sz="1900" dirty="0"/>
              <a:t>(ex. </a:t>
            </a:r>
            <a:r>
              <a:rPr lang="sv-SE" sz="1900" dirty="0" err="1" smtClean="0"/>
              <a:t>VWpapper</a:t>
            </a:r>
            <a:r>
              <a:rPr lang="sv-SE" sz="1900" dirty="0"/>
              <a:t>). Ansvarig: </a:t>
            </a:r>
            <a:r>
              <a:rPr lang="sv-SE" sz="1900" dirty="0" smtClean="0"/>
              <a:t>anders.wallden@hotmail.com</a:t>
            </a:r>
            <a:r>
              <a:rPr lang="sv-SE" sz="1900" u="sng" dirty="0"/>
              <a:t/>
            </a:r>
            <a:br>
              <a:rPr lang="sv-SE" sz="1900" u="sng" dirty="0"/>
            </a:br>
            <a:r>
              <a:rPr lang="sv-SE" sz="1900" u="sng" dirty="0"/>
              <a:t/>
            </a:r>
            <a:br>
              <a:rPr lang="sv-SE" sz="1900" u="sng" dirty="0"/>
            </a:br>
            <a:r>
              <a:rPr lang="sv-SE" sz="1900" dirty="0"/>
              <a:t>OBS: Inga delinbetalningar till insamlingskontot</a:t>
            </a:r>
          </a:p>
          <a:p>
            <a:endParaRPr lang="sv-SE" dirty="0"/>
          </a:p>
          <a:p>
            <a:pPr lvl="1"/>
            <a:endParaRPr lang="sv-SE" dirty="0"/>
          </a:p>
        </p:txBody>
      </p:sp>
      <p:pic>
        <p:nvPicPr>
          <p:cNvPr id="5" name="Picture 2" descr="C:\Users\ulkj01\AppData\Local\Microsoft\Windows\Temporary Internet Files\Content.IE5\CI0E2UVT\MC90044039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1443608" cy="14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5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5974010" y="5445224"/>
            <a:ext cx="2414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+mj-lt"/>
              </a:rPr>
              <a:t>Budget</a:t>
            </a:r>
            <a:endParaRPr lang="en-US" sz="5400" dirty="0">
              <a:latin typeface="+mj-lt"/>
            </a:endParaRPr>
          </a:p>
        </p:txBody>
      </p:sp>
      <p:pic>
        <p:nvPicPr>
          <p:cNvPr id="5" name="Picture 2" descr="Sundsvall_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1661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4104654" cy="56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09120"/>
            <a:ext cx="6781800" cy="1600200"/>
          </a:xfrm>
        </p:spPr>
        <p:txBody>
          <a:bodyPr/>
          <a:lstStyle/>
          <a:p>
            <a:r>
              <a:rPr lang="sv-SE" dirty="0"/>
              <a:t>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24744"/>
            <a:ext cx="7543800" cy="4392488"/>
          </a:xfrm>
        </p:spPr>
        <p:txBody>
          <a:bodyPr>
            <a:noAutofit/>
          </a:bodyPr>
          <a:lstStyle/>
          <a:p>
            <a:pPr marL="320040" lvl="1" indent="0">
              <a:buNone/>
            </a:pPr>
            <a:r>
              <a:rPr lang="en-US" sz="2000" dirty="0" err="1"/>
              <a:t>Enligt</a:t>
            </a:r>
            <a:r>
              <a:rPr lang="en-US" sz="2000" dirty="0"/>
              <a:t> </a:t>
            </a:r>
            <a:r>
              <a:rPr lang="en-US" sz="2000" dirty="0" err="1"/>
              <a:t>modellen</a:t>
            </a:r>
            <a:r>
              <a:rPr lang="en-US" sz="2000" dirty="0"/>
              <a:t> </a:t>
            </a:r>
            <a:r>
              <a:rPr lang="en-US" sz="2000" dirty="0" err="1"/>
              <a:t>ska</a:t>
            </a:r>
            <a:r>
              <a:rPr lang="en-US" sz="2000" dirty="0"/>
              <a:t> </a:t>
            </a:r>
            <a:r>
              <a:rPr lang="en-US" sz="2000" dirty="0" err="1"/>
              <a:t>åldersgrupperna</a:t>
            </a:r>
            <a:r>
              <a:rPr lang="en-US" sz="2000" dirty="0"/>
              <a:t> U9 till U15 </a:t>
            </a:r>
            <a:r>
              <a:rPr lang="en-US" sz="2000" dirty="0" err="1"/>
              <a:t>varje</a:t>
            </a:r>
            <a:r>
              <a:rPr lang="en-US" sz="2000" dirty="0"/>
              <a:t> </a:t>
            </a:r>
            <a:r>
              <a:rPr lang="en-US" sz="2000" dirty="0" err="1"/>
              <a:t>år</a:t>
            </a:r>
            <a:r>
              <a:rPr lang="en-US" sz="2000" dirty="0"/>
              <a:t> </a:t>
            </a:r>
            <a:r>
              <a:rPr lang="en-US" sz="2000" dirty="0" err="1"/>
              <a:t>fondera</a:t>
            </a:r>
            <a:r>
              <a:rPr lang="en-US" sz="2000" dirty="0"/>
              <a:t> </a:t>
            </a:r>
            <a:r>
              <a:rPr lang="en-US" sz="2000" dirty="0" err="1"/>
              <a:t>pengar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sedan </a:t>
            </a:r>
            <a:r>
              <a:rPr lang="en-US" sz="2000" dirty="0" err="1"/>
              <a:t>nyttjas</a:t>
            </a:r>
            <a:r>
              <a:rPr lang="en-US" sz="2000" dirty="0"/>
              <a:t> i U 16 </a:t>
            </a:r>
            <a:r>
              <a:rPr lang="en-US" sz="2000" dirty="0" err="1"/>
              <a:t>och</a:t>
            </a:r>
            <a:r>
              <a:rPr lang="en-US" sz="2000" dirty="0"/>
              <a:t> B-</a:t>
            </a:r>
            <a:r>
              <a:rPr lang="en-US" sz="2000" dirty="0" err="1"/>
              <a:t>juniorer</a:t>
            </a:r>
            <a:r>
              <a:rPr lang="en-US" sz="2000" dirty="0"/>
              <a:t>. </a:t>
            </a:r>
            <a:r>
              <a:rPr lang="en-US" sz="2000" dirty="0" err="1"/>
              <a:t>Följande</a:t>
            </a:r>
            <a:r>
              <a:rPr lang="en-US" sz="2000" dirty="0"/>
              <a:t> </a:t>
            </a:r>
            <a:r>
              <a:rPr lang="en-US" sz="2000" dirty="0" err="1"/>
              <a:t>belopp</a:t>
            </a:r>
            <a:r>
              <a:rPr lang="en-US" sz="2000" dirty="0"/>
              <a:t> </a:t>
            </a:r>
            <a:r>
              <a:rPr lang="en-US" sz="2000" dirty="0" err="1"/>
              <a:t>fonderas</a:t>
            </a:r>
            <a:r>
              <a:rPr lang="en-US" sz="2000" dirty="0"/>
              <a:t> </a:t>
            </a:r>
            <a:r>
              <a:rPr lang="en-US" sz="2000" dirty="0" err="1"/>
              <a:t>för</a:t>
            </a:r>
            <a:r>
              <a:rPr lang="en-US" sz="2000" dirty="0"/>
              <a:t> </a:t>
            </a:r>
            <a:r>
              <a:rPr lang="en-US" sz="2000" dirty="0" err="1"/>
              <a:t>respektive</a:t>
            </a:r>
            <a:r>
              <a:rPr lang="en-US" sz="2000" dirty="0"/>
              <a:t> </a:t>
            </a:r>
            <a:r>
              <a:rPr lang="en-US" sz="2000" dirty="0" err="1"/>
              <a:t>åldersgrupp</a:t>
            </a:r>
            <a:r>
              <a:rPr lang="en-US" sz="2000" dirty="0"/>
              <a:t>: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1800" dirty="0"/>
              <a:t>	U9 	40.000 </a:t>
            </a:r>
            <a:r>
              <a:rPr lang="en-US" sz="1800" dirty="0" err="1"/>
              <a:t>kr</a:t>
            </a:r>
            <a:endParaRPr lang="en-US" sz="1800" dirty="0"/>
          </a:p>
          <a:p>
            <a:pPr marL="434340" lvl="1" indent="0">
              <a:buNone/>
            </a:pPr>
            <a:r>
              <a:rPr lang="en-US" sz="1800" dirty="0"/>
              <a:t>	U10 	50.000 </a:t>
            </a:r>
            <a:r>
              <a:rPr lang="en-US" sz="1800" dirty="0" err="1"/>
              <a:t>kr</a:t>
            </a:r>
            <a:endParaRPr lang="en-US" sz="1800" dirty="0"/>
          </a:p>
          <a:p>
            <a:pPr marL="434340" lvl="1" indent="0">
              <a:buNone/>
            </a:pPr>
            <a:r>
              <a:rPr lang="en-US" sz="1800" dirty="0"/>
              <a:t>	U11 	70.000 </a:t>
            </a:r>
            <a:r>
              <a:rPr lang="en-US" sz="1800" dirty="0" err="1"/>
              <a:t>kr</a:t>
            </a: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	U12	50.000 </a:t>
            </a:r>
            <a:r>
              <a:rPr lang="en-US" sz="1800" dirty="0" err="1"/>
              <a:t>kr</a:t>
            </a: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	U13 	50.000 </a:t>
            </a:r>
            <a:r>
              <a:rPr lang="en-US" sz="1800" dirty="0" err="1"/>
              <a:t>kr</a:t>
            </a: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	U14 	60.000 </a:t>
            </a:r>
            <a:r>
              <a:rPr lang="en-US" sz="1800" dirty="0" err="1"/>
              <a:t>kr</a:t>
            </a: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	</a:t>
            </a:r>
            <a:r>
              <a:rPr lang="en-US" sz="1800" u="sng" dirty="0"/>
              <a:t>U15 	20.000 </a:t>
            </a:r>
            <a:r>
              <a:rPr lang="en-US" sz="1800" u="sng" dirty="0" err="1"/>
              <a:t>kr</a:t>
            </a:r>
            <a:r>
              <a:rPr lang="en-US" sz="1800" dirty="0"/>
              <a:t> 		</a:t>
            </a:r>
            <a:r>
              <a:rPr lang="en-US" sz="1800" b="1" dirty="0"/>
              <a:t>Summa 340.000 </a:t>
            </a:r>
            <a:r>
              <a:rPr lang="en-US" sz="1800" b="1" dirty="0" err="1"/>
              <a:t>kr</a:t>
            </a:r>
            <a:endParaRPr lang="en-US" sz="1800" b="1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	U 16 	-160.000 </a:t>
            </a:r>
            <a:r>
              <a:rPr lang="en-US" sz="1800" dirty="0" err="1"/>
              <a:t>kr</a:t>
            </a: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	</a:t>
            </a:r>
            <a:r>
              <a:rPr lang="en-US" sz="1800" u="sng" dirty="0"/>
              <a:t>U 18 	-180.000 </a:t>
            </a:r>
            <a:r>
              <a:rPr lang="en-US" sz="1800" u="sng" dirty="0" err="1"/>
              <a:t>kr</a:t>
            </a:r>
            <a:r>
              <a:rPr lang="en-US" sz="1800" u="sng" dirty="0"/>
              <a:t> </a:t>
            </a:r>
            <a:r>
              <a:rPr lang="en-US" sz="1800" dirty="0"/>
              <a:t>		</a:t>
            </a:r>
            <a:r>
              <a:rPr lang="en-US" sz="1800" b="1" dirty="0"/>
              <a:t>Summa -340.000 </a:t>
            </a:r>
            <a:r>
              <a:rPr lang="en-US" sz="1800" b="1" dirty="0" err="1"/>
              <a:t>kr</a:t>
            </a:r>
            <a:endParaRPr lang="en-US" sz="1800" dirty="0"/>
          </a:p>
          <a:p>
            <a:pPr marL="1051560" lvl="3" indent="0">
              <a:buNone/>
            </a:pPr>
            <a:endParaRPr lang="en-US" sz="1400" dirty="0"/>
          </a:p>
        </p:txBody>
      </p:sp>
      <p:pic>
        <p:nvPicPr>
          <p:cNvPr id="9218" name="Picture 2" descr="C:\Users\ulkj01\AppData\Local\Microsoft\Windows\Temporary Internet Files\Content.IE5\SZY45BVQ\MC90044131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00" y="1628800"/>
            <a:ext cx="2019672" cy="20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40" y="-463836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4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7848872" cy="4104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 smtClean="0"/>
              <a:t>Träningsavgift(2019/2020)</a:t>
            </a:r>
            <a:endParaRPr lang="sv-SE" b="1" dirty="0"/>
          </a:p>
          <a:p>
            <a:pPr marL="0" indent="0">
              <a:buNone/>
            </a:pPr>
            <a:r>
              <a:rPr lang="sv-SE" sz="2000" dirty="0"/>
              <a:t>J20  		??                                	</a:t>
            </a:r>
            <a:br>
              <a:rPr lang="sv-SE" sz="2000" dirty="0"/>
            </a:br>
            <a:r>
              <a:rPr lang="sv-SE" sz="2000" dirty="0"/>
              <a:t>J18 		??                                                      </a:t>
            </a:r>
            <a:br>
              <a:rPr lang="sv-SE" sz="2000" dirty="0"/>
            </a:br>
            <a:r>
              <a:rPr lang="sv-SE" sz="2000" dirty="0"/>
              <a:t>U16		3 500 kr                                </a:t>
            </a:r>
            <a:br>
              <a:rPr lang="sv-SE" sz="2000" dirty="0"/>
            </a:br>
            <a:r>
              <a:rPr lang="sv-SE" sz="2000" dirty="0"/>
              <a:t>U15		3 500 kr</a:t>
            </a:r>
            <a:br>
              <a:rPr lang="sv-SE" sz="2000" dirty="0"/>
            </a:br>
            <a:r>
              <a:rPr lang="sv-SE" sz="2000" dirty="0"/>
              <a:t>U14		3 300 kr                               </a:t>
            </a:r>
            <a:br>
              <a:rPr lang="sv-SE" sz="2000" dirty="0"/>
            </a:br>
            <a:r>
              <a:rPr lang="sv-SE" sz="2000" dirty="0"/>
              <a:t>U13		3 300 kr</a:t>
            </a:r>
            <a:br>
              <a:rPr lang="sv-SE" sz="2000" dirty="0"/>
            </a:br>
            <a:r>
              <a:rPr lang="sv-SE" sz="2000" dirty="0"/>
              <a:t>U12		3 200 kr</a:t>
            </a:r>
            <a:br>
              <a:rPr lang="sv-SE" sz="2000" dirty="0"/>
            </a:br>
            <a:r>
              <a:rPr lang="sv-SE" sz="2000" dirty="0"/>
              <a:t>U11		3 200 kr</a:t>
            </a:r>
            <a:br>
              <a:rPr lang="sv-SE" sz="2000" dirty="0"/>
            </a:br>
            <a:r>
              <a:rPr lang="sv-SE" sz="2000" dirty="0"/>
              <a:t>U10		3 000 kr</a:t>
            </a:r>
            <a:br>
              <a:rPr lang="sv-SE" sz="2000" dirty="0"/>
            </a:br>
            <a:r>
              <a:rPr lang="sv-SE" sz="2000" dirty="0"/>
              <a:t>U9		3 000 kr</a:t>
            </a:r>
            <a:br>
              <a:rPr lang="sv-SE" sz="2000" dirty="0"/>
            </a:br>
            <a:r>
              <a:rPr lang="sv-SE" sz="2000" dirty="0"/>
              <a:t>Hockeyskola	300/640/900 kr </a:t>
            </a:r>
            <a:endParaRPr lang="sv-SE" dirty="0"/>
          </a:p>
        </p:txBody>
      </p:sp>
      <p:pic>
        <p:nvPicPr>
          <p:cNvPr id="5" name="Picture 2" descr="C:\Users\ulkj01\AppData\Local\Microsoft\Windows\Temporary Internet Files\Content.IE5\CI0E2UVT\MC90044039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1443608" cy="14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1661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7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09120"/>
            <a:ext cx="6781800" cy="1600200"/>
          </a:xfrm>
        </p:spPr>
        <p:txBody>
          <a:bodyPr/>
          <a:lstStyle/>
          <a:p>
            <a:r>
              <a:rPr lang="sv-SE" dirty="0"/>
              <a:t>Arrangemang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5947"/>
            <a:ext cx="7797552" cy="43924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sv-SE" sz="2800" b="1" i="1" dirty="0"/>
          </a:p>
          <a:p>
            <a:pPr marL="114300" indent="0">
              <a:buNone/>
            </a:pPr>
            <a:endParaRPr lang="sv-SE" sz="2800" b="1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114300" indent="0">
              <a:buNone/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683568" y="850120"/>
            <a:ext cx="7560840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sv-SE" sz="2400" dirty="0">
                <a:solidFill>
                  <a:schemeClr val="tx2"/>
                </a:solidFill>
              </a:rPr>
              <a:t>Arbetsbeting</a:t>
            </a: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tx2"/>
                </a:solidFill>
              </a:rPr>
              <a:t>Kiosk ca 2 gång per spelare</a:t>
            </a:r>
            <a:endParaRPr lang="sv-SE" sz="2400" dirty="0">
              <a:solidFill>
                <a:schemeClr val="tx2"/>
              </a:solidFill>
            </a:endParaRPr>
          </a:p>
          <a:p>
            <a:pPr marL="1188720" lvl="2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tx2"/>
                </a:solidFill>
              </a:rPr>
              <a:t>Parkering 1 gång</a:t>
            </a:r>
            <a:endParaRPr lang="sv-SE" sz="2400" dirty="0">
              <a:solidFill>
                <a:schemeClr val="tx2"/>
              </a:solidFill>
            </a:endParaRP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sv-SE" sz="2400" dirty="0" smtClean="0">
                <a:solidFill>
                  <a:schemeClr val="tx2"/>
                </a:solidFill>
              </a:rPr>
              <a:t>U9-cup </a:t>
            </a:r>
            <a:r>
              <a:rPr lang="sv-SE" sz="2400" dirty="0" err="1" smtClean="0">
                <a:solidFill>
                  <a:schemeClr val="tx2"/>
                </a:solidFill>
              </a:rPr>
              <a:t>lör</a:t>
            </a:r>
            <a:r>
              <a:rPr lang="sv-SE" sz="2400" dirty="0" smtClean="0">
                <a:solidFill>
                  <a:schemeClr val="tx2"/>
                </a:solidFill>
              </a:rPr>
              <a:t> 26/10 ( Lilla SCA-dagen 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sv-SE" sz="2400" dirty="0" smtClean="0">
                <a:solidFill>
                  <a:schemeClr val="tx2"/>
                </a:solidFill>
              </a:rPr>
              <a:t>Betingen har funkat utomordentligt !</a:t>
            </a:r>
            <a:endParaRPr lang="sv-SE" sz="2400" dirty="0">
              <a:solidFill>
                <a:schemeClr val="tx2"/>
              </a:solidFill>
            </a:endParaRP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sv-SE" sz="24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2"/>
                </a:solidFill>
              </a:rPr>
              <a:t>Försäljningsbeting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2"/>
                </a:solidFill>
              </a:rPr>
              <a:t>Restaurangchansen: sep (förening</a:t>
            </a:r>
            <a:r>
              <a:rPr lang="sv-SE" sz="2400" dirty="0" smtClean="0">
                <a:solidFill>
                  <a:schemeClr val="tx2"/>
                </a:solidFill>
              </a:rPr>
              <a:t>) ej för team11</a:t>
            </a:r>
            <a:endParaRPr lang="sv-SE" sz="2400" dirty="0">
              <a:solidFill>
                <a:schemeClr val="tx2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tx2"/>
                </a:solidFill>
              </a:rPr>
              <a:t>Vattenflaskor + maj</a:t>
            </a:r>
            <a:endParaRPr lang="sv-SE" sz="2400" dirty="0">
              <a:solidFill>
                <a:schemeClr val="tx2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2"/>
                </a:solidFill>
              </a:rPr>
              <a:t>Papper: sep, dec, mars (</a:t>
            </a:r>
            <a:r>
              <a:rPr lang="sv-SE" sz="2400" dirty="0" err="1">
                <a:solidFill>
                  <a:schemeClr val="tx2"/>
                </a:solidFill>
              </a:rPr>
              <a:t>förening+lag</a:t>
            </a:r>
            <a:r>
              <a:rPr lang="sv-SE" sz="2400" dirty="0" smtClean="0">
                <a:solidFill>
                  <a:schemeClr val="tx2"/>
                </a:solidFill>
              </a:rPr>
              <a:t>) + </a:t>
            </a:r>
            <a:r>
              <a:rPr lang="sv-SE" sz="2400" dirty="0" err="1" smtClean="0">
                <a:solidFill>
                  <a:schemeClr val="tx2"/>
                </a:solidFill>
              </a:rPr>
              <a:t>ev</a:t>
            </a:r>
            <a:r>
              <a:rPr lang="sv-SE" sz="2400" dirty="0" smtClean="0">
                <a:solidFill>
                  <a:schemeClr val="tx2"/>
                </a:solidFill>
              </a:rPr>
              <a:t> maj</a:t>
            </a:r>
            <a:r>
              <a:rPr lang="sv-SE" dirty="0">
                <a:solidFill>
                  <a:schemeClr val="tx2"/>
                </a:solidFill>
              </a:rPr>
              <a:t/>
            </a:r>
            <a:br>
              <a:rPr lang="sv-SE" dirty="0">
                <a:solidFill>
                  <a:schemeClr val="tx2"/>
                </a:solidFill>
              </a:rPr>
            </a:br>
            <a:endParaRPr lang="sv-SE" dirty="0">
              <a:solidFill>
                <a:schemeClr val="tx2"/>
              </a:solidFill>
            </a:endParaRPr>
          </a:p>
        </p:txBody>
      </p:sp>
      <p:pic>
        <p:nvPicPr>
          <p:cNvPr id="6" name="Picture 2" descr="Sundsvall_S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1661"/>
            <a:ext cx="4176464" cy="2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1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6923</TotalTime>
  <Words>1152</Words>
  <Application>Microsoft Office PowerPoint</Application>
  <PresentationFormat>Bildspel på skärmen (4:3)</PresentationFormat>
  <Paragraphs>215</Paragraphs>
  <Slides>22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Arial</vt:lpstr>
      <vt:lpstr>Calibri</vt:lpstr>
      <vt:lpstr>Impact</vt:lpstr>
      <vt:lpstr>Times New Roman</vt:lpstr>
      <vt:lpstr>Wingdings</vt:lpstr>
      <vt:lpstr>NewsPrint</vt:lpstr>
      <vt:lpstr>PowerPoint-presentation</vt:lpstr>
      <vt:lpstr>Ledarmöte </vt:lpstr>
      <vt:lpstr>Agenda</vt:lpstr>
      <vt:lpstr>Organisation</vt:lpstr>
      <vt:lpstr>Ekonomi</vt:lpstr>
      <vt:lpstr>PowerPoint-presentation</vt:lpstr>
      <vt:lpstr>Ekonomi</vt:lpstr>
      <vt:lpstr>Ekonomi</vt:lpstr>
      <vt:lpstr>Arrangemang</vt:lpstr>
      <vt:lpstr>Försäsongsläger v.33</vt:lpstr>
      <vt:lpstr>Träningar</vt:lpstr>
      <vt:lpstr>Träningar</vt:lpstr>
      <vt:lpstr>Träningar</vt:lpstr>
      <vt:lpstr>Träningar</vt:lpstr>
      <vt:lpstr>Matcher</vt:lpstr>
      <vt:lpstr>Matcher</vt:lpstr>
      <vt:lpstr>Cuper</vt:lpstr>
      <vt:lpstr>U9 cup 2019</vt:lpstr>
      <vt:lpstr>Material</vt:lpstr>
      <vt:lpstr>Policy</vt:lpstr>
      <vt:lpstr>Ungdomskommittén</vt:lpstr>
      <vt:lpstr>Hemsida</vt:lpstr>
    </vt:vector>
  </TitlesOfParts>
  <Company>TeliaSonera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TeliaSonera</dc:creator>
  <cp:lastModifiedBy>Walldén Anders</cp:lastModifiedBy>
  <cp:revision>728</cp:revision>
  <cp:lastPrinted>2014-03-18T15:17:44Z</cp:lastPrinted>
  <dcterms:created xsi:type="dcterms:W3CDTF">2013-09-17T08:12:31Z</dcterms:created>
  <dcterms:modified xsi:type="dcterms:W3CDTF">2020-05-29T05:49:57Z</dcterms:modified>
</cp:coreProperties>
</file>