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314" r:id="rId4"/>
    <p:sldId id="304" r:id="rId5"/>
    <p:sldId id="312" r:id="rId6"/>
    <p:sldId id="317" r:id="rId7"/>
    <p:sldId id="332" r:id="rId8"/>
    <p:sldId id="291" r:id="rId9"/>
    <p:sldId id="331" r:id="rId10"/>
    <p:sldId id="330" r:id="rId11"/>
    <p:sldId id="323" r:id="rId12"/>
    <p:sldId id="293" r:id="rId13"/>
    <p:sldId id="324" r:id="rId14"/>
    <p:sldId id="320" r:id="rId15"/>
    <p:sldId id="313" r:id="rId16"/>
    <p:sldId id="322" r:id="rId17"/>
    <p:sldId id="325" r:id="rId18"/>
    <p:sldId id="326" r:id="rId19"/>
    <p:sldId id="328" r:id="rId20"/>
  </p:sldIdLst>
  <p:sldSz cx="12192000" cy="6858000"/>
  <p:notesSz cx="6858000"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Björkstig" initials="DB" lastIdx="1" clrIdx="0">
    <p:extLst>
      <p:ext uri="{19B8F6BF-5375-455C-9EA6-DF929625EA0E}">
        <p15:presenceInfo xmlns:p15="http://schemas.microsoft.com/office/powerpoint/2012/main" userId="2120b2006003045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FFD5D1-560E-40F9-BBD0-C9C8DD3CE94A}" v="718" dt="2024-09-15T18:42:33.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85" d="100"/>
          <a:sy n="85"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359945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47236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136377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29544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289328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6" name="Platshållare för sidfot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334206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8" name="Platshållare för sidfot 7"/>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149317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4" name="Platshållare för sidfot 3"/>
          <p:cNvSpPr>
            <a:spLocks noGrp="1"/>
          </p:cNvSpPr>
          <p:nvPr>
            <p:ph type="ftr" sz="quarter" idx="11"/>
          </p:nvPr>
        </p:nvSpPr>
        <p:spPr>
          <a:xfrm>
            <a:off x="4038600" y="6356350"/>
            <a:ext cx="41148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81274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3" name="Platshållare för sidfot 2"/>
          <p:cNvSpPr>
            <a:spLocks noGrp="1"/>
          </p:cNvSpPr>
          <p:nvPr>
            <p:ph type="ftr" sz="quarter" idx="11"/>
          </p:nvPr>
        </p:nvSpPr>
        <p:spPr>
          <a:xfrm>
            <a:off x="4038600" y="6356350"/>
            <a:ext cx="41148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160963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6" name="Platshållare för sidfot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58012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a:xfrm>
            <a:off x="838200" y="6356350"/>
            <a:ext cx="2743200" cy="365125"/>
          </a:xfrm>
          <a:prstGeom prst="rect">
            <a:avLst/>
          </a:prstGeom>
        </p:spPr>
        <p:txBody>
          <a:bodyPr/>
          <a:lstStyle/>
          <a:p>
            <a:fld id="{84883D50-99F5-49CD-9AA9-FC64421B29BE}" type="datetimeFigureOut">
              <a:rPr lang="sv-SE" smtClean="0"/>
              <a:t>2024-09-18</a:t>
            </a:fld>
            <a:endParaRPr lang="sv-SE"/>
          </a:p>
        </p:txBody>
      </p:sp>
      <p:sp>
        <p:nvSpPr>
          <p:cNvPr id="6" name="Platshållare för sidfot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8610600" y="6356350"/>
            <a:ext cx="2743200" cy="365125"/>
          </a:xfrm>
          <a:prstGeom prst="rect">
            <a:avLst/>
          </a:prstGeom>
        </p:spPr>
        <p:txBody>
          <a:bodyPr/>
          <a:lstStyle/>
          <a:p>
            <a:fld id="{59952DFC-8DCB-4664-84E8-043957C32B89}" type="slidenum">
              <a:rPr lang="sv-SE" smtClean="0"/>
              <a:t>‹#›</a:t>
            </a:fld>
            <a:endParaRPr lang="sv-SE"/>
          </a:p>
        </p:txBody>
      </p:sp>
    </p:spTree>
    <p:extLst>
      <p:ext uri="{BB962C8B-B14F-4D97-AF65-F5344CB8AC3E}">
        <p14:creationId xmlns:p14="http://schemas.microsoft.com/office/powerpoint/2010/main" val="3102211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383794" y="5074508"/>
            <a:ext cx="1626973" cy="1626973"/>
          </a:xfrm>
          <a:prstGeom prst="rect">
            <a:avLst/>
          </a:prstGeom>
        </p:spPr>
      </p:pic>
      <p:pic>
        <p:nvPicPr>
          <p:cNvPr id="13" name="Bildobjekt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99131" y="-788565"/>
            <a:ext cx="11189724" cy="8849390"/>
          </a:xfrm>
          <a:prstGeom prst="rect">
            <a:avLst/>
          </a:prstGeom>
        </p:spPr>
      </p:pic>
      <p:sp>
        <p:nvSpPr>
          <p:cNvPr id="4" name="MSIPCMContentMarking" descr="{&quot;HashCode&quot;:479607474,&quot;Placement&quot;:&quot;Footer&quot;,&quot;Top&quot;:525.346863,&quot;Left&quot;:0.0,&quot;SlideWidth&quot;:960,&quot;SlideHeight&quot;:540}">
            <a:extLst>
              <a:ext uri="{FF2B5EF4-FFF2-40B4-BE49-F238E27FC236}">
                <a16:creationId xmlns:a16="http://schemas.microsoft.com/office/drawing/2014/main" id="{5FD25C77-5AFF-445A-8A27-7CDF5934198E}"/>
              </a:ext>
            </a:extLst>
          </p:cNvPr>
          <p:cNvSpPr txBox="1"/>
          <p:nvPr userDrawn="1"/>
        </p:nvSpPr>
        <p:spPr>
          <a:xfrm>
            <a:off x="0" y="6671905"/>
            <a:ext cx="1161427" cy="186095"/>
          </a:xfrm>
          <a:prstGeom prst="rect">
            <a:avLst/>
          </a:prstGeom>
          <a:noFill/>
        </p:spPr>
        <p:txBody>
          <a:bodyPr vert="horz" wrap="square" lIns="0" tIns="0" rIns="0" bIns="0" rtlCol="0" anchor="ctr" anchorCtr="1">
            <a:spAutoFit/>
          </a:bodyPr>
          <a:lstStyle/>
          <a:p>
            <a:pPr algn="l">
              <a:spcBef>
                <a:spcPts val="0"/>
              </a:spcBef>
              <a:spcAft>
                <a:spcPts val="0"/>
              </a:spcAft>
            </a:pPr>
            <a:r>
              <a:rPr lang="sv-SE" sz="600">
                <a:solidFill>
                  <a:srgbClr val="737373"/>
                </a:solidFill>
                <a:latin typeface="Arial" panose="020B0604020202020204" pitchFamily="34" charset="0"/>
              </a:rPr>
              <a:t>Confidentiality: C2 - Internal</a:t>
            </a:r>
          </a:p>
        </p:txBody>
      </p:sp>
    </p:spTree>
    <p:extLst>
      <p:ext uri="{BB962C8B-B14F-4D97-AF65-F5344CB8AC3E}">
        <p14:creationId xmlns:p14="http://schemas.microsoft.com/office/powerpoint/2010/main" val="16530078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en-US" dirty="0" err="1"/>
              <a:t>Möte</a:t>
            </a:r>
            <a:r>
              <a:rPr lang="en-US" dirty="0"/>
              <a:t> </a:t>
            </a:r>
            <a:r>
              <a:rPr lang="en-US" dirty="0" err="1"/>
              <a:t>uppstart</a:t>
            </a:r>
            <a:r>
              <a:rPr lang="en-US" dirty="0"/>
              <a:t> </a:t>
            </a:r>
            <a:br>
              <a:rPr lang="en-US" dirty="0"/>
            </a:br>
            <a:r>
              <a:rPr lang="en-US" dirty="0"/>
              <a:t>Säsong 24/25</a:t>
            </a:r>
          </a:p>
        </p:txBody>
      </p:sp>
      <p:sp>
        <p:nvSpPr>
          <p:cNvPr id="3" name="Underrubrik 2"/>
          <p:cNvSpPr>
            <a:spLocks noGrp="1"/>
          </p:cNvSpPr>
          <p:nvPr>
            <p:ph type="subTitle" idx="1"/>
          </p:nvPr>
        </p:nvSpPr>
        <p:spPr/>
        <p:txBody>
          <a:bodyPr vert="horz" lIns="91440" tIns="45720" rIns="91440" bIns="45720" rtlCol="0" anchor="t">
            <a:normAutofit/>
          </a:bodyPr>
          <a:lstStyle/>
          <a:p>
            <a:r>
              <a:rPr lang="sv-SE" dirty="0"/>
              <a:t>  2024-09-19</a:t>
            </a:r>
          </a:p>
          <a:p>
            <a:endParaRPr lang="sv-SE" dirty="0"/>
          </a:p>
        </p:txBody>
      </p:sp>
    </p:spTree>
    <p:extLst>
      <p:ext uri="{BB962C8B-B14F-4D97-AF65-F5344CB8AC3E}">
        <p14:creationId xmlns:p14="http://schemas.microsoft.com/office/powerpoint/2010/main" val="1255795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2655-7F43-4308-8BA0-7ABD5337DBB4}"/>
              </a:ext>
            </a:extLst>
          </p:cNvPr>
          <p:cNvSpPr>
            <a:spLocks noGrp="1"/>
          </p:cNvSpPr>
          <p:nvPr>
            <p:ph type="title"/>
          </p:nvPr>
        </p:nvSpPr>
        <p:spPr/>
        <p:txBody>
          <a:bodyPr/>
          <a:lstStyle/>
          <a:p>
            <a:r>
              <a:rPr lang="en-US" dirty="0" err="1">
                <a:ea typeface="+mj-lt"/>
                <a:cs typeface="+mj-lt"/>
              </a:rPr>
              <a:t>Träningsupplägg</a:t>
            </a:r>
            <a:r>
              <a:rPr lang="en-US" dirty="0">
                <a:ea typeface="+mj-lt"/>
                <a:cs typeface="+mj-lt"/>
              </a:rPr>
              <a:t> - </a:t>
            </a:r>
            <a:r>
              <a:rPr lang="en-US" dirty="0" err="1">
                <a:ea typeface="+mj-lt"/>
                <a:cs typeface="+mj-lt"/>
              </a:rPr>
              <a:t>Fystränarna</a:t>
            </a:r>
            <a:r>
              <a:rPr lang="en-US" dirty="0">
                <a:ea typeface="+mj-lt"/>
                <a:cs typeface="+mj-lt"/>
              </a:rPr>
              <a:t> </a:t>
            </a:r>
            <a:r>
              <a:rPr lang="en-US" dirty="0" err="1">
                <a:ea typeface="+mj-lt"/>
                <a:cs typeface="+mj-lt"/>
              </a:rPr>
              <a:t>informerar</a:t>
            </a:r>
            <a:br>
              <a:rPr lang="en-US" dirty="0">
                <a:ea typeface="+mj-lt"/>
                <a:cs typeface="+mj-lt"/>
              </a:rPr>
            </a:br>
            <a:r>
              <a:rPr lang="en-US" dirty="0" err="1"/>
              <a:t>skriv</a:t>
            </a:r>
            <a:r>
              <a:rPr lang="en-US" dirty="0"/>
              <a:t> om </a:t>
            </a:r>
            <a:r>
              <a:rPr lang="en-US" dirty="0" err="1"/>
              <a:t>sliden</a:t>
            </a:r>
            <a:r>
              <a:rPr lang="en-US" dirty="0"/>
              <a:t> </a:t>
            </a:r>
            <a:r>
              <a:rPr lang="en-US" dirty="0" err="1"/>
              <a:t>så</a:t>
            </a:r>
            <a:r>
              <a:rPr lang="en-US" dirty="0"/>
              <a:t> det </a:t>
            </a:r>
            <a:r>
              <a:rPr lang="en-US" dirty="0" err="1"/>
              <a:t>blir</a:t>
            </a:r>
            <a:r>
              <a:rPr lang="en-US" dirty="0"/>
              <a:t> era ord.</a:t>
            </a:r>
            <a:endParaRPr lang="sv-SE" dirty="0" err="1"/>
          </a:p>
        </p:txBody>
      </p:sp>
      <p:sp>
        <p:nvSpPr>
          <p:cNvPr id="3" name="Content Placeholder 2">
            <a:extLst>
              <a:ext uri="{FF2B5EF4-FFF2-40B4-BE49-F238E27FC236}">
                <a16:creationId xmlns:a16="http://schemas.microsoft.com/office/drawing/2014/main" id="{F0C016E7-5079-45AE-BFD5-E35891D68B13}"/>
              </a:ext>
            </a:extLst>
          </p:cNvPr>
          <p:cNvSpPr>
            <a:spLocks noGrp="1"/>
          </p:cNvSpPr>
          <p:nvPr>
            <p:ph idx="1"/>
          </p:nvPr>
        </p:nvSpPr>
        <p:spPr/>
        <p:txBody>
          <a:bodyPr vert="horz" lIns="91440" tIns="45720" rIns="91440" bIns="45720" rtlCol="0" anchor="t">
            <a:normAutofit/>
          </a:bodyPr>
          <a:lstStyle/>
          <a:p>
            <a:r>
              <a:rPr lang="sv-SE" sz="1200" dirty="0">
                <a:latin typeface="+mj-lt"/>
                <a:cs typeface="Arial" panose="020B0604020202020204" pitchFamily="34" charset="0"/>
              </a:rPr>
              <a:t>Vad fokuseras det på för ett U13 lag när det kommer till fys.</a:t>
            </a:r>
          </a:p>
          <a:p>
            <a:r>
              <a:rPr lang="sv-SE" sz="1200" dirty="0">
                <a:latin typeface="+mj-lt"/>
                <a:cs typeface="Arial" panose="020B0604020202020204" pitchFamily="34" charset="0"/>
              </a:rPr>
              <a:t>Varför är det så otroligt viktigt att delta?</a:t>
            </a:r>
          </a:p>
          <a:p>
            <a:r>
              <a:rPr lang="sv-SE" sz="1200" dirty="0">
                <a:latin typeface="+mj-lt"/>
                <a:cs typeface="Arial" panose="020B0604020202020204" pitchFamily="34" charset="0"/>
              </a:rPr>
              <a:t>Övrigt att ta upp?</a:t>
            </a:r>
          </a:p>
          <a:p>
            <a:endParaRPr lang="sv-SE" sz="1200" dirty="0">
              <a:latin typeface="+mj-lt"/>
              <a:cs typeface="Arial" panose="020B0604020202020204" pitchFamily="34" charset="0"/>
            </a:endParaRPr>
          </a:p>
          <a:p>
            <a:r>
              <a:rPr lang="sv-SE" sz="1200" dirty="0">
                <a:latin typeface="+mj-lt"/>
                <a:cs typeface="Arial" panose="020B0604020202020204" pitchFamily="34" charset="0"/>
              </a:rPr>
              <a:t>Skicka gärna över din presentation kring kost så lägger jag in den här så förekommer vi eventuellt teknikstrul om vi har med oss föräldrar via länk. </a:t>
            </a:r>
          </a:p>
          <a:p>
            <a:pPr marL="0" indent="0">
              <a:buNone/>
            </a:pPr>
            <a:endParaRPr lang="sv-SE" sz="1200" dirty="0">
              <a:latin typeface="+mj-lt"/>
              <a:cs typeface="Arial" panose="020B0604020202020204" pitchFamily="34" charset="0"/>
            </a:endParaRPr>
          </a:p>
          <a:p>
            <a:r>
              <a:rPr lang="sv-SE" sz="1200" dirty="0">
                <a:latin typeface="+mj-lt"/>
                <a:cs typeface="Arial" panose="020B0604020202020204" pitchFamily="34" charset="0"/>
              </a:rPr>
              <a:t>Genomgång kost </a:t>
            </a:r>
          </a:p>
          <a:p>
            <a:endParaRPr lang="sv-SE" sz="4400" dirty="0"/>
          </a:p>
          <a:p>
            <a:endParaRPr lang="sv-SE" dirty="0"/>
          </a:p>
          <a:p>
            <a:endParaRPr lang="sv-SE" dirty="0"/>
          </a:p>
          <a:p>
            <a:pPr marL="0" indent="0">
              <a:buNone/>
            </a:pPr>
            <a:endParaRPr lang="en-US" dirty="0"/>
          </a:p>
        </p:txBody>
      </p:sp>
    </p:spTree>
    <p:extLst>
      <p:ext uri="{BB962C8B-B14F-4D97-AF65-F5344CB8AC3E}">
        <p14:creationId xmlns:p14="http://schemas.microsoft.com/office/powerpoint/2010/main" val="1959022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7E4BA6-F354-41CF-BB49-E6E1156096D1}"/>
              </a:ext>
            </a:extLst>
          </p:cNvPr>
          <p:cNvSpPr>
            <a:spLocks noGrp="1"/>
          </p:cNvSpPr>
          <p:nvPr>
            <p:ph type="title"/>
          </p:nvPr>
        </p:nvSpPr>
        <p:spPr/>
        <p:txBody>
          <a:bodyPr/>
          <a:lstStyle/>
          <a:p>
            <a:r>
              <a:rPr lang="sv-SE" dirty="0"/>
              <a:t>Lagets regler</a:t>
            </a:r>
          </a:p>
        </p:txBody>
      </p:sp>
      <p:sp>
        <p:nvSpPr>
          <p:cNvPr id="4" name="textruta 3">
            <a:extLst>
              <a:ext uri="{FF2B5EF4-FFF2-40B4-BE49-F238E27FC236}">
                <a16:creationId xmlns:a16="http://schemas.microsoft.com/office/drawing/2014/main" id="{39E71EBB-01C9-42D6-A405-710B19AB033C}"/>
              </a:ext>
            </a:extLst>
          </p:cNvPr>
          <p:cNvSpPr txBox="1"/>
          <p:nvPr/>
        </p:nvSpPr>
        <p:spPr>
          <a:xfrm>
            <a:off x="766619" y="1822572"/>
            <a:ext cx="8377382" cy="3633110"/>
          </a:xfrm>
          <a:prstGeom prst="rect">
            <a:avLst/>
          </a:prstGeom>
          <a:noFill/>
        </p:spPr>
        <p:txBody>
          <a:bodyPr wrap="square" lIns="91440" tIns="45720" rIns="91440" bIns="45720" anchor="t">
            <a:spAutoFit/>
          </a:bodyPr>
          <a:lstStyle/>
          <a:p>
            <a:pPr>
              <a:lnSpc>
                <a:spcPct val="107000"/>
              </a:lnSpc>
              <a:spcAft>
                <a:spcPts val="800"/>
              </a:spcAft>
            </a:pPr>
            <a:r>
              <a:rPr lang="sv-SE" sz="2000" b="1" u="sng" dirty="0">
                <a:effectLst/>
                <a:latin typeface="Calibri"/>
                <a:ea typeface="Calibri"/>
                <a:cs typeface="Times New Roman"/>
              </a:rPr>
              <a:t>Sundsvall Hockey TEAM -12 </a:t>
            </a:r>
            <a:endParaRPr lang="sv-SE" sz="2000" b="1" u="sng" dirty="0">
              <a:effectLst/>
              <a:highlight>
                <a:srgbClr val="000000"/>
              </a:highlight>
              <a:latin typeface="Calibri"/>
              <a:ea typeface="Calibri"/>
              <a:cs typeface="Times New Roman"/>
            </a:endParaRPr>
          </a:p>
          <a:p>
            <a:pPr algn="ctr">
              <a:lnSpc>
                <a:spcPct val="107000"/>
              </a:lnSpc>
              <a:spcAft>
                <a:spcPts val="800"/>
              </a:spcAft>
            </a:pPr>
            <a:r>
              <a:rPr lang="sv-SE" sz="2000" b="1" dirty="0">
                <a:solidFill>
                  <a:srgbClr val="FF0000"/>
                </a:solidFill>
                <a:latin typeface="Calibri"/>
                <a:ea typeface="Calibri" panose="020F0502020204030204" pitchFamily="34" charset="0"/>
                <a:cs typeface="Times New Roman"/>
              </a:rPr>
              <a:t>REVIDERAS UNDER UPPSTARTEN</a:t>
            </a:r>
            <a:r>
              <a:rPr lang="sv-SE" sz="2000" b="1" dirty="0">
                <a:solidFill>
                  <a:srgbClr val="FF0000"/>
                </a:solidFill>
                <a:effectLst/>
                <a:latin typeface="Calibri"/>
                <a:ea typeface="Calibri" panose="020F0502020204030204" pitchFamily="34" charset="0"/>
                <a:cs typeface="Times New Roman"/>
              </a:rPr>
              <a:t> </a:t>
            </a:r>
            <a:endParaRPr lang="sv-SE" sz="1050" dirty="0">
              <a:solidFill>
                <a:srgbClr val="FF0000"/>
              </a:solidFill>
              <a:effectLst/>
              <a:latin typeface="Calibri"/>
              <a:ea typeface="Calibri" panose="020F0502020204030204" pitchFamily="34" charset="0"/>
              <a:cs typeface="Times New Roman"/>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Inte vara dum, slåss eller retas med varandra.</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Visa Respekt och ha en bra Attityd mot varandra.</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sv-SE" sz="1800" b="1" dirty="0">
                <a:effectLst/>
                <a:latin typeface="Calibri" panose="020F0502020204030204" pitchFamily="34" charset="0"/>
                <a:ea typeface="Calibri" panose="020F0502020204030204" pitchFamily="34" charset="0"/>
                <a:cs typeface="Times New Roman" panose="02020603050405020304" pitchFamily="18" charset="0"/>
              </a:rPr>
              <a:t>Detta gäller mot alla vi träffar, inte bara inom laget.</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Hålla ordning i omklädningsrummet.</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Komma i tid.</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Inte använda mobiltelefoner i omklädningsrummet.</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 Inte röra puckar efter avblåsning/samling.</a:t>
            </a:r>
            <a:endParaRPr lang="sv-SE"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1664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2655-7F43-4308-8BA0-7ABD5337DBB4}"/>
              </a:ext>
            </a:extLst>
          </p:cNvPr>
          <p:cNvSpPr>
            <a:spLocks noGrp="1"/>
          </p:cNvSpPr>
          <p:nvPr>
            <p:ph type="title"/>
          </p:nvPr>
        </p:nvSpPr>
        <p:spPr/>
        <p:txBody>
          <a:bodyPr/>
          <a:lstStyle/>
          <a:p>
            <a:r>
              <a:rPr lang="en-US" dirty="0"/>
              <a:t>Ekonomi</a:t>
            </a:r>
          </a:p>
        </p:txBody>
      </p:sp>
      <p:sp>
        <p:nvSpPr>
          <p:cNvPr id="3" name="Content Placeholder 2">
            <a:extLst>
              <a:ext uri="{FF2B5EF4-FFF2-40B4-BE49-F238E27FC236}">
                <a16:creationId xmlns:a16="http://schemas.microsoft.com/office/drawing/2014/main" id="{F0C016E7-5079-45AE-BFD5-E35891D68B13}"/>
              </a:ext>
            </a:extLst>
          </p:cNvPr>
          <p:cNvSpPr>
            <a:spLocks noGrp="1"/>
          </p:cNvSpPr>
          <p:nvPr>
            <p:ph idx="1"/>
          </p:nvPr>
        </p:nvSpPr>
        <p:spPr>
          <a:xfrm>
            <a:off x="838200" y="1847747"/>
            <a:ext cx="10515600" cy="4351338"/>
          </a:xfrm>
        </p:spPr>
        <p:txBody>
          <a:bodyPr vert="horz" lIns="91440" tIns="45720" rIns="91440" bIns="45720" rtlCol="0" anchor="t">
            <a:normAutofit/>
          </a:bodyPr>
          <a:lstStyle/>
          <a:p>
            <a:pPr marL="0" indent="0">
              <a:buNone/>
            </a:pPr>
            <a:endParaRPr lang="en-US" dirty="0" err="1"/>
          </a:p>
          <a:p>
            <a:r>
              <a:rPr lang="en-US" dirty="0" err="1"/>
              <a:t>Sponsorintäkter</a:t>
            </a:r>
            <a:r>
              <a:rPr lang="en-US" dirty="0"/>
              <a:t> </a:t>
            </a:r>
          </a:p>
          <a:p>
            <a:r>
              <a:rPr lang="en-US" dirty="0"/>
              <a:t>Solid</a:t>
            </a:r>
          </a:p>
          <a:p>
            <a:r>
              <a:rPr lang="en-US" dirty="0" err="1"/>
              <a:t>Järndesign</a:t>
            </a:r>
            <a:r>
              <a:rPr lang="en-US" dirty="0"/>
              <a:t> </a:t>
            </a:r>
            <a:r>
              <a:rPr lang="en-US" dirty="0" err="1"/>
              <a:t>Svets&amp;Smide</a:t>
            </a:r>
            <a:r>
              <a:rPr lang="en-US" dirty="0"/>
              <a:t> Sundsvall AB</a:t>
            </a:r>
          </a:p>
          <a:p>
            <a:endParaRPr lang="en-US" dirty="0"/>
          </a:p>
          <a:p>
            <a:r>
              <a:rPr lang="en-US" dirty="0"/>
              <a:t>Åtagande </a:t>
            </a:r>
            <a:r>
              <a:rPr lang="en-US" dirty="0" err="1"/>
              <a:t>föreningen</a:t>
            </a:r>
            <a:r>
              <a:rPr lang="en-US" dirty="0"/>
              <a:t> , </a:t>
            </a:r>
            <a:r>
              <a:rPr lang="en-US" dirty="0" err="1"/>
              <a:t>häften</a:t>
            </a:r>
            <a:r>
              <a:rPr lang="en-US" dirty="0"/>
              <a:t> 3x2 , </a:t>
            </a:r>
            <a:r>
              <a:rPr lang="en-US" dirty="0" err="1"/>
              <a:t>Toapapper</a:t>
            </a:r>
            <a:r>
              <a:rPr lang="en-US" dirty="0"/>
              <a:t>, kiosk, A-lags matcher </a:t>
            </a:r>
            <a:r>
              <a:rPr lang="en-US" dirty="0">
                <a:ea typeface="+mn-lt"/>
                <a:cs typeface="+mn-lt"/>
              </a:rPr>
              <a:t>TV – </a:t>
            </a:r>
            <a:r>
              <a:rPr lang="en-US" dirty="0" err="1">
                <a:ea typeface="+mn-lt"/>
                <a:cs typeface="+mn-lt"/>
              </a:rPr>
              <a:t>pucken</a:t>
            </a:r>
            <a:endParaRPr lang="en-US" dirty="0">
              <a:ea typeface="+mn-lt"/>
              <a:cs typeface="+mn-lt"/>
            </a:endParaRPr>
          </a:p>
          <a:p>
            <a:pPr marL="0" indent="0">
              <a:buNone/>
            </a:pPr>
            <a:r>
              <a:rPr lang="en-US" dirty="0" err="1"/>
              <a:t>Försäljning</a:t>
            </a:r>
            <a:r>
              <a:rPr lang="en-US" dirty="0"/>
              <a:t>, </a:t>
            </a:r>
            <a:r>
              <a:rPr lang="en-US" dirty="0" err="1"/>
              <a:t>Bingolotter</a:t>
            </a:r>
            <a:r>
              <a:rPr lang="en-US" dirty="0"/>
              <a:t> , </a:t>
            </a:r>
            <a:r>
              <a:rPr lang="en-US" dirty="0" err="1"/>
              <a:t>Gärdeskoj</a:t>
            </a:r>
            <a:r>
              <a:rPr lang="en-US" dirty="0"/>
              <a:t>,  </a:t>
            </a:r>
            <a:r>
              <a:rPr lang="en-US" dirty="0" err="1"/>
              <a:t>Inventering</a:t>
            </a:r>
            <a:r>
              <a:rPr lang="en-US" dirty="0"/>
              <a:t> – 30st</a:t>
            </a:r>
          </a:p>
          <a:p>
            <a:endParaRPr lang="en-US" dirty="0"/>
          </a:p>
          <a:p>
            <a:pPr marL="0" indent="0">
              <a:buNone/>
            </a:pPr>
            <a:endParaRPr lang="en-US" dirty="0"/>
          </a:p>
        </p:txBody>
      </p:sp>
    </p:spTree>
    <p:extLst>
      <p:ext uri="{BB962C8B-B14F-4D97-AF65-F5344CB8AC3E}">
        <p14:creationId xmlns:p14="http://schemas.microsoft.com/office/powerpoint/2010/main" val="456888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D90ACD2-B4A6-BB4B-8C4B-099A87553A89}"/>
              </a:ext>
            </a:extLst>
          </p:cNvPr>
          <p:cNvPicPr>
            <a:picLocks noChangeAspect="1"/>
          </p:cNvPicPr>
          <p:nvPr/>
        </p:nvPicPr>
        <p:blipFill>
          <a:blip r:embed="rId2"/>
          <a:stretch>
            <a:fillRect/>
          </a:stretch>
        </p:blipFill>
        <p:spPr>
          <a:xfrm>
            <a:off x="0" y="0"/>
            <a:ext cx="3576918" cy="6858000"/>
          </a:xfrm>
          <a:prstGeom prst="rect">
            <a:avLst/>
          </a:prstGeom>
        </p:spPr>
      </p:pic>
    </p:spTree>
    <p:extLst>
      <p:ext uri="{BB962C8B-B14F-4D97-AF65-F5344CB8AC3E}">
        <p14:creationId xmlns:p14="http://schemas.microsoft.com/office/powerpoint/2010/main" val="1655338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F5C1E2-FBC3-4B49-8200-C4957D068F0C}"/>
              </a:ext>
            </a:extLst>
          </p:cNvPr>
          <p:cNvSpPr>
            <a:spLocks noGrp="1"/>
          </p:cNvSpPr>
          <p:nvPr>
            <p:ph type="title"/>
          </p:nvPr>
        </p:nvSpPr>
        <p:spPr/>
        <p:txBody>
          <a:bodyPr/>
          <a:lstStyle/>
          <a:p>
            <a:r>
              <a:rPr lang="sv-SE" dirty="0"/>
              <a:t>Ekonomi – Sponsorer23/24</a:t>
            </a:r>
          </a:p>
        </p:txBody>
      </p:sp>
      <p:sp>
        <p:nvSpPr>
          <p:cNvPr id="3" name="Platshållare för innehåll 2">
            <a:extLst>
              <a:ext uri="{FF2B5EF4-FFF2-40B4-BE49-F238E27FC236}">
                <a16:creationId xmlns:a16="http://schemas.microsoft.com/office/drawing/2014/main" id="{E6FA0F39-BF0D-48B2-92F5-333DD544181B}"/>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2099819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7318-67CA-4B02-B31D-F88DCCA01A15}"/>
              </a:ext>
            </a:extLst>
          </p:cNvPr>
          <p:cNvSpPr>
            <a:spLocks noGrp="1"/>
          </p:cNvSpPr>
          <p:nvPr>
            <p:ph type="title"/>
          </p:nvPr>
        </p:nvSpPr>
        <p:spPr/>
        <p:txBody>
          <a:bodyPr/>
          <a:lstStyle/>
          <a:p>
            <a:r>
              <a:rPr lang="en-US" dirty="0" err="1"/>
              <a:t>Åtagande</a:t>
            </a:r>
            <a:r>
              <a:rPr lang="en-US" dirty="0"/>
              <a:t> </a:t>
            </a:r>
            <a:r>
              <a:rPr lang="en-US" dirty="0" err="1"/>
              <a:t>föreningen</a:t>
            </a:r>
          </a:p>
        </p:txBody>
      </p:sp>
      <p:sp>
        <p:nvSpPr>
          <p:cNvPr id="3" name="Content Placeholder 2">
            <a:extLst>
              <a:ext uri="{FF2B5EF4-FFF2-40B4-BE49-F238E27FC236}">
                <a16:creationId xmlns:a16="http://schemas.microsoft.com/office/drawing/2014/main" id="{0B898AFD-AFF3-4CAD-BA08-335419BC0D68}"/>
              </a:ext>
            </a:extLst>
          </p:cNvPr>
          <p:cNvSpPr>
            <a:spLocks noGrp="1"/>
          </p:cNvSpPr>
          <p:nvPr>
            <p:ph idx="1"/>
          </p:nvPr>
        </p:nvSpPr>
        <p:spPr/>
        <p:txBody>
          <a:bodyPr vert="horz" lIns="91440" tIns="45720" rIns="91440" bIns="45720" rtlCol="0" anchor="t">
            <a:normAutofit lnSpcReduction="10000"/>
          </a:bodyPr>
          <a:lstStyle/>
          <a:p>
            <a:r>
              <a:rPr lang="en-US" dirty="0"/>
              <a:t>Kiosk</a:t>
            </a:r>
          </a:p>
          <a:p>
            <a:r>
              <a:rPr lang="en-US" dirty="0" err="1"/>
              <a:t>Parkering</a:t>
            </a:r>
            <a:endParaRPr lang="en-US" dirty="0"/>
          </a:p>
          <a:p>
            <a:r>
              <a:rPr lang="en-US" dirty="0" err="1"/>
              <a:t>Försäljning</a:t>
            </a:r>
            <a:r>
              <a:rPr lang="en-US" dirty="0"/>
              <a:t> av </a:t>
            </a:r>
            <a:r>
              <a:rPr lang="en-US" dirty="0" err="1"/>
              <a:t>papper</a:t>
            </a:r>
            <a:r>
              <a:rPr lang="en-US" dirty="0"/>
              <a:t> </a:t>
            </a:r>
          </a:p>
          <a:p>
            <a:r>
              <a:rPr lang="en-US" dirty="0"/>
              <a:t>SCA </a:t>
            </a:r>
            <a:r>
              <a:rPr lang="en-US" dirty="0" err="1"/>
              <a:t>Cupen</a:t>
            </a:r>
            <a:r>
              <a:rPr lang="en-US" dirty="0"/>
              <a:t> </a:t>
            </a:r>
          </a:p>
          <a:p>
            <a:r>
              <a:rPr lang="en-US" dirty="0" err="1"/>
              <a:t>Företagscupen</a:t>
            </a:r>
            <a:r>
              <a:rPr lang="en-US" dirty="0"/>
              <a:t> </a:t>
            </a:r>
          </a:p>
          <a:p>
            <a:r>
              <a:rPr lang="en-US" dirty="0" err="1"/>
              <a:t>Häfte</a:t>
            </a:r>
            <a:r>
              <a:rPr lang="en-US" dirty="0"/>
              <a:t> 3x2 per </a:t>
            </a:r>
            <a:r>
              <a:rPr lang="en-US" dirty="0" err="1"/>
              <a:t>spelare</a:t>
            </a:r>
            <a:r>
              <a:rPr lang="en-US" dirty="0"/>
              <a:t>  </a:t>
            </a:r>
            <a:r>
              <a:rPr lang="en-US" dirty="0" err="1"/>
              <a:t>Dealboster</a:t>
            </a:r>
            <a:endParaRPr lang="en-US" dirty="0"/>
          </a:p>
          <a:p>
            <a:r>
              <a:rPr lang="en-US" dirty="0"/>
              <a:t>Vatten  </a:t>
            </a:r>
          </a:p>
          <a:p>
            <a:r>
              <a:rPr lang="en-US" dirty="0" err="1"/>
              <a:t>Gärdeskoj</a:t>
            </a:r>
            <a:endParaRPr lang="en-US" dirty="0"/>
          </a:p>
          <a:p>
            <a:r>
              <a:rPr lang="en-US" dirty="0"/>
              <a:t>Tv-</a:t>
            </a:r>
            <a:r>
              <a:rPr lang="en-US" dirty="0" err="1"/>
              <a:t>Pucken</a:t>
            </a:r>
          </a:p>
          <a:p>
            <a:endParaRPr lang="en-US" dirty="0"/>
          </a:p>
          <a:p>
            <a:pPr marL="0" indent="0">
              <a:buNone/>
            </a:pPr>
            <a:endParaRPr lang="en-US" dirty="0"/>
          </a:p>
        </p:txBody>
      </p:sp>
    </p:spTree>
    <p:extLst>
      <p:ext uri="{BB962C8B-B14F-4D97-AF65-F5344CB8AC3E}">
        <p14:creationId xmlns:p14="http://schemas.microsoft.com/office/powerpoint/2010/main" val="68389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230A3F-D74F-4B10-B456-457DE8CA0A75}"/>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8C639EA7-CF76-4297-A6DE-61CB8836E5C0}"/>
              </a:ext>
            </a:extLst>
          </p:cNvPr>
          <p:cNvSpPr>
            <a:spLocks noGrp="1"/>
          </p:cNvSpPr>
          <p:nvPr>
            <p:ph idx="1"/>
          </p:nvPr>
        </p:nvSpPr>
        <p:spPr/>
        <p:txBody>
          <a:bodyPr vert="horz" lIns="91440" tIns="45720" rIns="91440" bIns="45720" rtlCol="0" anchor="t">
            <a:normAutofit/>
          </a:bodyPr>
          <a:lstStyle/>
          <a:p>
            <a:pPr marL="0" indent="0">
              <a:buNone/>
            </a:pPr>
            <a:endParaRPr lang="sv-SE" dirty="0"/>
          </a:p>
          <a:p>
            <a:r>
              <a:rPr lang="sv-SE" dirty="0" err="1"/>
              <a:t>Sportadmin</a:t>
            </a:r>
            <a:r>
              <a:rPr lang="sv-SE" dirty="0"/>
              <a:t> + webbversion</a:t>
            </a:r>
          </a:p>
          <a:p>
            <a:pPr marL="0" indent="0">
              <a:buNone/>
            </a:pPr>
            <a:r>
              <a:rPr lang="sv-SE" dirty="0"/>
              <a:t> Facebook / </a:t>
            </a:r>
            <a:r>
              <a:rPr lang="sv-SE" dirty="0" err="1"/>
              <a:t>Instagram</a:t>
            </a:r>
            <a:endParaRPr lang="sv-SE" dirty="0"/>
          </a:p>
          <a:p>
            <a:r>
              <a:rPr lang="sv-SE" dirty="0"/>
              <a:t>Ladda ner </a:t>
            </a:r>
            <a:r>
              <a:rPr lang="sv-SE" err="1"/>
              <a:t>appen</a:t>
            </a:r>
            <a:r>
              <a:rPr lang="sv-SE"/>
              <a:t> spelregler svenska ishockeyförbundet</a:t>
            </a:r>
          </a:p>
          <a:p>
            <a:r>
              <a:rPr lang="sv-SE" dirty="0" err="1"/>
              <a:t>Workplanner</a:t>
            </a:r>
          </a:p>
          <a:p>
            <a:pPr marL="0" indent="0">
              <a:buNone/>
            </a:pPr>
            <a:endParaRPr lang="sv-SE" dirty="0"/>
          </a:p>
          <a:p>
            <a:endParaRPr lang="sv-SE" dirty="0"/>
          </a:p>
        </p:txBody>
      </p:sp>
    </p:spTree>
    <p:extLst>
      <p:ext uri="{BB962C8B-B14F-4D97-AF65-F5344CB8AC3E}">
        <p14:creationId xmlns:p14="http://schemas.microsoft.com/office/powerpoint/2010/main" val="678998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F4F5FF9-E4FF-9693-A338-76EF218193B7}"/>
              </a:ext>
            </a:extLst>
          </p:cNvPr>
          <p:cNvSpPr>
            <a:spLocks noGrp="1"/>
          </p:cNvSpPr>
          <p:nvPr>
            <p:ph type="title"/>
          </p:nvPr>
        </p:nvSpPr>
        <p:spPr>
          <a:xfrm>
            <a:off x="838200" y="365125"/>
            <a:ext cx="10515600" cy="1325563"/>
          </a:xfrm>
        </p:spPr>
        <p:txBody>
          <a:bodyPr/>
          <a:lstStyle/>
          <a:p>
            <a:r>
              <a:rPr lang="en-US" dirty="0" err="1"/>
              <a:t>Förslag</a:t>
            </a:r>
            <a:r>
              <a:rPr lang="en-US" dirty="0"/>
              <a:t> på </a:t>
            </a:r>
            <a:r>
              <a:rPr lang="en-US" dirty="0" err="1"/>
              <a:t>överraskning</a:t>
            </a:r>
            <a:r>
              <a:rPr lang="en-US" dirty="0"/>
              <a:t> </a:t>
            </a:r>
          </a:p>
        </p:txBody>
      </p:sp>
      <p:pic>
        <p:nvPicPr>
          <p:cNvPr id="3" name="Bildobjekt 2">
            <a:extLst>
              <a:ext uri="{FF2B5EF4-FFF2-40B4-BE49-F238E27FC236}">
                <a16:creationId xmlns:a16="http://schemas.microsoft.com/office/drawing/2014/main" id="{FE32FAA2-9940-A905-E4A6-1453F6DBE4D1}"/>
              </a:ext>
            </a:extLst>
          </p:cNvPr>
          <p:cNvPicPr>
            <a:picLocks noChangeAspect="1"/>
          </p:cNvPicPr>
          <p:nvPr/>
        </p:nvPicPr>
        <p:blipFill>
          <a:blip r:embed="rId2"/>
          <a:stretch>
            <a:fillRect/>
          </a:stretch>
        </p:blipFill>
        <p:spPr>
          <a:xfrm>
            <a:off x="838200" y="1436914"/>
            <a:ext cx="10091057" cy="5055961"/>
          </a:xfrm>
          <a:prstGeom prst="rect">
            <a:avLst/>
          </a:prstGeom>
          <a:noFill/>
        </p:spPr>
      </p:pic>
    </p:spTree>
    <p:extLst>
      <p:ext uri="{BB962C8B-B14F-4D97-AF65-F5344CB8AC3E}">
        <p14:creationId xmlns:p14="http://schemas.microsoft.com/office/powerpoint/2010/main" val="3738611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7241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701228-BE3D-5956-DA95-E16416C8495F}"/>
              </a:ext>
            </a:extLst>
          </p:cNvPr>
          <p:cNvSpPr>
            <a:spLocks noGrp="1"/>
          </p:cNvSpPr>
          <p:nvPr>
            <p:ph type="title"/>
          </p:nvPr>
        </p:nvSpPr>
        <p:spPr/>
        <p:txBody>
          <a:bodyPr/>
          <a:lstStyle/>
          <a:p>
            <a:r>
              <a:rPr lang="sv-SE" dirty="0"/>
              <a:t>Avslutning säsongen 24/25 17-18Maj</a:t>
            </a:r>
          </a:p>
        </p:txBody>
      </p:sp>
      <p:sp>
        <p:nvSpPr>
          <p:cNvPr id="3" name="Platshållare för innehåll 2">
            <a:extLst>
              <a:ext uri="{FF2B5EF4-FFF2-40B4-BE49-F238E27FC236}">
                <a16:creationId xmlns:a16="http://schemas.microsoft.com/office/drawing/2014/main" id="{FA7D7816-D044-96B0-4A5F-CF4089A54B3E}"/>
              </a:ext>
            </a:extLst>
          </p:cNvPr>
          <p:cNvSpPr>
            <a:spLocks noGrp="1"/>
          </p:cNvSpPr>
          <p:nvPr>
            <p:ph idx="1"/>
          </p:nvPr>
        </p:nvSpPr>
        <p:spPr/>
        <p:txBody>
          <a:bodyPr vert="horz" lIns="91440" tIns="45720" rIns="91440" bIns="45720" rtlCol="0" anchor="t">
            <a:normAutofit/>
          </a:bodyPr>
          <a:lstStyle/>
          <a:p>
            <a:r>
              <a:rPr lang="sv-SE" dirty="0"/>
              <a:t>Vi åker till Stockholm och tittar på Sverige – Frankrike</a:t>
            </a:r>
          </a:p>
          <a:p>
            <a:r>
              <a:rPr lang="sv-SE" dirty="0"/>
              <a:t>Buss </a:t>
            </a:r>
          </a:p>
          <a:p>
            <a:r>
              <a:rPr lang="sv-SE" dirty="0"/>
              <a:t>Bor på </a:t>
            </a:r>
            <a:r>
              <a:rPr lang="sv-SE" dirty="0" err="1"/>
              <a:t>Strawberry</a:t>
            </a:r>
            <a:r>
              <a:rPr lang="sv-SE" dirty="0"/>
              <a:t> </a:t>
            </a:r>
            <a:r>
              <a:rPr lang="sv-SE" dirty="0" err="1"/>
              <a:t>Globe</a:t>
            </a:r>
            <a:r>
              <a:rPr lang="sv-SE" dirty="0"/>
              <a:t> </a:t>
            </a:r>
            <a:r>
              <a:rPr lang="sv-SE" dirty="0" err="1"/>
              <a:t>Hotel</a:t>
            </a:r>
          </a:p>
          <a:p>
            <a:r>
              <a:rPr lang="sv-SE" dirty="0"/>
              <a:t>Mat</a:t>
            </a:r>
          </a:p>
          <a:p>
            <a:endParaRPr lang="sv-SE" dirty="0"/>
          </a:p>
          <a:p>
            <a:r>
              <a:rPr lang="sv-SE" dirty="0"/>
              <a:t>Avgift 500kr /Barn</a:t>
            </a:r>
          </a:p>
          <a:p>
            <a:endParaRPr lang="sv-SE" dirty="0"/>
          </a:p>
          <a:p>
            <a:pPr marL="0" indent="0">
              <a:buNone/>
            </a:pPr>
            <a:endParaRPr lang="sv-SE" dirty="0"/>
          </a:p>
        </p:txBody>
      </p:sp>
    </p:spTree>
    <p:extLst>
      <p:ext uri="{BB962C8B-B14F-4D97-AF65-F5344CB8AC3E}">
        <p14:creationId xmlns:p14="http://schemas.microsoft.com/office/powerpoint/2010/main" val="303833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34B17-AE5A-4899-8FEC-E423AC47627C}"/>
              </a:ext>
            </a:extLst>
          </p:cNvPr>
          <p:cNvSpPr>
            <a:spLocks noGrp="1"/>
          </p:cNvSpPr>
          <p:nvPr>
            <p:ph type="title"/>
          </p:nvPr>
        </p:nvSpPr>
        <p:spPr/>
        <p:txBody>
          <a:bodyPr/>
          <a:lstStyle/>
          <a:p>
            <a:r>
              <a:rPr lang="en-US" dirty="0"/>
              <a:t>Agenda</a:t>
            </a:r>
            <a:endParaRPr lang="sv-SE" dirty="0"/>
          </a:p>
        </p:txBody>
      </p:sp>
      <p:sp>
        <p:nvSpPr>
          <p:cNvPr id="3" name="Content Placeholder 2">
            <a:extLst>
              <a:ext uri="{FF2B5EF4-FFF2-40B4-BE49-F238E27FC236}">
                <a16:creationId xmlns:a16="http://schemas.microsoft.com/office/drawing/2014/main" id="{CDFE0ACD-426E-41CD-A2AC-DAF3FBE015A9}"/>
              </a:ext>
            </a:extLst>
          </p:cNvPr>
          <p:cNvSpPr>
            <a:spLocks noGrp="1"/>
          </p:cNvSpPr>
          <p:nvPr>
            <p:ph idx="1"/>
          </p:nvPr>
        </p:nvSpPr>
        <p:spPr/>
        <p:txBody>
          <a:bodyPr vert="horz" lIns="91440" tIns="45720" rIns="91440" bIns="45720" rtlCol="0" anchor="t">
            <a:normAutofit/>
          </a:bodyPr>
          <a:lstStyle/>
          <a:p>
            <a:r>
              <a:rPr lang="sv-SE" dirty="0"/>
              <a:t>Säsong 24/25</a:t>
            </a:r>
          </a:p>
          <a:p>
            <a:r>
              <a:rPr lang="sv-SE" dirty="0"/>
              <a:t>Cuper samt </a:t>
            </a:r>
            <a:r>
              <a:rPr lang="sv-SE" dirty="0" err="1"/>
              <a:t>Hemmacup</a:t>
            </a:r>
            <a:r>
              <a:rPr lang="sv-SE" dirty="0"/>
              <a:t> </a:t>
            </a:r>
          </a:p>
          <a:p>
            <a:r>
              <a:rPr lang="sv-SE" dirty="0"/>
              <a:t>Leksand – Ljusne ishall</a:t>
            </a:r>
          </a:p>
          <a:p>
            <a:r>
              <a:rPr lang="sv-SE" dirty="0"/>
              <a:t>Truppen</a:t>
            </a:r>
          </a:p>
          <a:p>
            <a:r>
              <a:rPr lang="sv-SE" dirty="0"/>
              <a:t>Träningsupplägg - Tränarna informerar</a:t>
            </a:r>
          </a:p>
          <a:p>
            <a:r>
              <a:rPr lang="sv-SE" dirty="0"/>
              <a:t>Matrealarna informerar</a:t>
            </a:r>
          </a:p>
          <a:p>
            <a:r>
              <a:rPr lang="sv-SE" dirty="0"/>
              <a:t>Ekonomi / Inköp</a:t>
            </a:r>
          </a:p>
          <a:p>
            <a:r>
              <a:rPr lang="sv-SE" dirty="0"/>
              <a:t>Övrigt </a:t>
            </a:r>
          </a:p>
          <a:p>
            <a:endParaRPr lang="sv-SE" dirty="0"/>
          </a:p>
        </p:txBody>
      </p:sp>
    </p:spTree>
    <p:extLst>
      <p:ext uri="{BB962C8B-B14F-4D97-AF65-F5344CB8AC3E}">
        <p14:creationId xmlns:p14="http://schemas.microsoft.com/office/powerpoint/2010/main" val="99859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7318-67CA-4B02-B31D-F88DCCA01A15}"/>
              </a:ext>
            </a:extLst>
          </p:cNvPr>
          <p:cNvSpPr>
            <a:spLocks noGrp="1"/>
          </p:cNvSpPr>
          <p:nvPr>
            <p:ph type="title"/>
          </p:nvPr>
        </p:nvSpPr>
        <p:spPr/>
        <p:txBody>
          <a:bodyPr/>
          <a:lstStyle/>
          <a:p>
            <a:r>
              <a:rPr lang="en-US" dirty="0" err="1"/>
              <a:t>Säsongen</a:t>
            </a:r>
            <a:r>
              <a:rPr lang="en-US" dirty="0"/>
              <a:t> 24/25</a:t>
            </a:r>
          </a:p>
        </p:txBody>
      </p:sp>
      <p:sp>
        <p:nvSpPr>
          <p:cNvPr id="3" name="Content Placeholder 2">
            <a:extLst>
              <a:ext uri="{FF2B5EF4-FFF2-40B4-BE49-F238E27FC236}">
                <a16:creationId xmlns:a16="http://schemas.microsoft.com/office/drawing/2014/main" id="{0B898AFD-AFF3-4CAD-BA08-335419BC0D68}"/>
              </a:ext>
            </a:extLst>
          </p:cNvPr>
          <p:cNvSpPr>
            <a:spLocks noGrp="1"/>
          </p:cNvSpPr>
          <p:nvPr>
            <p:ph idx="1"/>
          </p:nvPr>
        </p:nvSpPr>
        <p:spPr>
          <a:xfrm>
            <a:off x="838200" y="1367246"/>
            <a:ext cx="10515600" cy="4809717"/>
          </a:xfrm>
        </p:spPr>
        <p:txBody>
          <a:bodyPr vert="horz" lIns="91440" tIns="45720" rIns="91440" bIns="45720" rtlCol="0" anchor="t">
            <a:normAutofit/>
          </a:bodyPr>
          <a:lstStyle/>
          <a:p>
            <a:pPr marL="0" indent="0">
              <a:buNone/>
            </a:pPr>
            <a:r>
              <a:rPr lang="en-US" dirty="0" err="1"/>
              <a:t>Huvudtränare</a:t>
            </a:r>
            <a:r>
              <a:rPr lang="en-US" dirty="0"/>
              <a:t>: Andreas</a:t>
            </a:r>
          </a:p>
          <a:p>
            <a:pPr marL="0" indent="0">
              <a:buNone/>
            </a:pPr>
            <a:r>
              <a:rPr lang="en-US" dirty="0" err="1"/>
              <a:t>Målvaktstränare</a:t>
            </a:r>
            <a:r>
              <a:rPr lang="en-US" dirty="0"/>
              <a:t>: Mange </a:t>
            </a:r>
          </a:p>
          <a:p>
            <a:pPr marL="0" indent="0">
              <a:buNone/>
            </a:pPr>
            <a:r>
              <a:rPr lang="en-US" dirty="0" err="1"/>
              <a:t>Tränare</a:t>
            </a:r>
            <a:r>
              <a:rPr lang="en-US" dirty="0"/>
              <a:t>: L-G Rikard Fredrik Anton</a:t>
            </a:r>
          </a:p>
          <a:p>
            <a:pPr marL="0" indent="0">
              <a:buNone/>
            </a:pPr>
            <a:r>
              <a:rPr lang="en-US" dirty="0" err="1"/>
              <a:t>Materialare</a:t>
            </a:r>
            <a:r>
              <a:rPr lang="en-US" dirty="0"/>
              <a:t>: Lennie Mattias Peter </a:t>
            </a:r>
          </a:p>
          <a:p>
            <a:pPr marL="0" indent="0">
              <a:buNone/>
            </a:pPr>
            <a:r>
              <a:rPr lang="en-US" dirty="0" err="1"/>
              <a:t>Lagledare</a:t>
            </a:r>
            <a:r>
              <a:rPr lang="en-US" dirty="0"/>
              <a:t>/Ekonomi: Weronica A-K</a:t>
            </a:r>
          </a:p>
          <a:p>
            <a:pPr marL="0" indent="0">
              <a:buNone/>
            </a:pPr>
            <a:r>
              <a:rPr lang="en-US" dirty="0" err="1"/>
              <a:t>Fystränare</a:t>
            </a:r>
            <a:r>
              <a:rPr lang="en-US" dirty="0"/>
              <a:t>: Peter H, Magnus F, Rikard </a:t>
            </a:r>
          </a:p>
          <a:p>
            <a:pPr marL="0" indent="0">
              <a:buNone/>
            </a:pPr>
            <a:r>
              <a:rPr lang="en-US" dirty="0" err="1"/>
              <a:t>Workplanner</a:t>
            </a:r>
            <a:r>
              <a:rPr lang="en-US" dirty="0"/>
              <a:t>: </a:t>
            </a:r>
            <a:r>
              <a:rPr lang="en-US" dirty="0" err="1"/>
              <a:t>Fördelar</a:t>
            </a:r>
            <a:r>
              <a:rPr lang="en-US" dirty="0"/>
              <a:t> </a:t>
            </a:r>
            <a:r>
              <a:rPr lang="en-US" dirty="0" err="1"/>
              <a:t>arbetspass</a:t>
            </a:r>
            <a:endParaRPr lang="en-US" dirty="0"/>
          </a:p>
          <a:p>
            <a:pPr marL="0" indent="0">
              <a:buNone/>
            </a:pPr>
            <a:r>
              <a:rPr lang="en-US" dirty="0" err="1"/>
              <a:t>Cupgeneral</a:t>
            </a:r>
            <a:r>
              <a:rPr lang="en-US" dirty="0"/>
              <a:t>: Linda </a:t>
            </a:r>
          </a:p>
          <a:p>
            <a:pPr marL="0" indent="0">
              <a:buNone/>
            </a:pPr>
            <a:r>
              <a:rPr lang="en-US" dirty="0" err="1"/>
              <a:t>Sponsorgrupp</a:t>
            </a:r>
            <a:r>
              <a:rPr lang="en-US" dirty="0"/>
              <a:t>: Kristoffer &amp; Linda</a:t>
            </a:r>
          </a:p>
        </p:txBody>
      </p:sp>
    </p:spTree>
    <p:extLst>
      <p:ext uri="{BB962C8B-B14F-4D97-AF65-F5344CB8AC3E}">
        <p14:creationId xmlns:p14="http://schemas.microsoft.com/office/powerpoint/2010/main" val="411664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7318-67CA-4B02-B31D-F88DCCA01A15}"/>
              </a:ext>
            </a:extLst>
          </p:cNvPr>
          <p:cNvSpPr>
            <a:spLocks noGrp="1"/>
          </p:cNvSpPr>
          <p:nvPr>
            <p:ph type="title"/>
          </p:nvPr>
        </p:nvSpPr>
        <p:spPr/>
        <p:txBody>
          <a:bodyPr/>
          <a:lstStyle/>
          <a:p>
            <a:r>
              <a:rPr lang="en-US" dirty="0"/>
              <a:t>Cuper</a:t>
            </a:r>
          </a:p>
        </p:txBody>
      </p:sp>
      <p:sp>
        <p:nvSpPr>
          <p:cNvPr id="3" name="Content Placeholder 2">
            <a:extLst>
              <a:ext uri="{FF2B5EF4-FFF2-40B4-BE49-F238E27FC236}">
                <a16:creationId xmlns:a16="http://schemas.microsoft.com/office/drawing/2014/main" id="{0B898AFD-AFF3-4CAD-BA08-335419BC0D68}"/>
              </a:ext>
            </a:extLst>
          </p:cNvPr>
          <p:cNvSpPr>
            <a:spLocks noGrp="1"/>
          </p:cNvSpPr>
          <p:nvPr>
            <p:ph idx="1"/>
          </p:nvPr>
        </p:nvSpPr>
        <p:spPr/>
        <p:txBody>
          <a:bodyPr vert="horz" lIns="91440" tIns="45720" rIns="91440" bIns="45720" rtlCol="0" anchor="t">
            <a:normAutofit/>
          </a:bodyPr>
          <a:lstStyle/>
          <a:p>
            <a:r>
              <a:rPr lang="en-US" dirty="0"/>
              <a:t>50% av </a:t>
            </a:r>
            <a:r>
              <a:rPr lang="en-US" dirty="0" err="1"/>
              <a:t>hela</a:t>
            </a:r>
            <a:r>
              <a:rPr lang="en-US" dirty="0"/>
              <a:t> </a:t>
            </a:r>
            <a:r>
              <a:rPr lang="en-US" dirty="0" err="1"/>
              <a:t>kostnaden</a:t>
            </a:r>
            <a:r>
              <a:rPr lang="en-US" dirty="0"/>
              <a:t> </a:t>
            </a:r>
          </a:p>
          <a:p>
            <a:r>
              <a:rPr lang="en-US" dirty="0">
                <a:ea typeface="+mn-lt"/>
                <a:cs typeface="+mn-lt"/>
              </a:rPr>
              <a:t>A-K Weronica </a:t>
            </a:r>
            <a:r>
              <a:rPr lang="en-US" dirty="0" err="1">
                <a:ea typeface="+mn-lt"/>
                <a:cs typeface="+mn-lt"/>
              </a:rPr>
              <a:t>bokar</a:t>
            </a:r>
            <a:r>
              <a:rPr lang="en-US" dirty="0">
                <a:ea typeface="+mn-lt"/>
                <a:cs typeface="+mn-lt"/>
              </a:rPr>
              <a:t> </a:t>
            </a:r>
            <a:r>
              <a:rPr lang="en-US" dirty="0" err="1">
                <a:ea typeface="+mn-lt"/>
                <a:cs typeface="+mn-lt"/>
              </a:rPr>
              <a:t>cuperna</a:t>
            </a:r>
            <a:r>
              <a:rPr lang="en-US" dirty="0">
                <a:ea typeface="+mn-lt"/>
                <a:cs typeface="+mn-lt"/>
              </a:rPr>
              <a:t> I </a:t>
            </a:r>
            <a:r>
              <a:rPr lang="en-US" dirty="0" err="1">
                <a:ea typeface="+mn-lt"/>
                <a:cs typeface="+mn-lt"/>
              </a:rPr>
              <a:t>samråd</a:t>
            </a:r>
            <a:r>
              <a:rPr lang="en-US" dirty="0">
                <a:ea typeface="+mn-lt"/>
                <a:cs typeface="+mn-lt"/>
              </a:rPr>
              <a:t> med </a:t>
            </a:r>
            <a:r>
              <a:rPr lang="en-US" dirty="0" err="1">
                <a:ea typeface="+mn-lt"/>
                <a:cs typeface="+mn-lt"/>
              </a:rPr>
              <a:t>ledarna</a:t>
            </a:r>
            <a:endParaRPr lang="en-US" dirty="0" err="1"/>
          </a:p>
          <a:p>
            <a:r>
              <a:rPr lang="en-US" dirty="0"/>
              <a:t>Intersport Cup - </a:t>
            </a:r>
            <a:r>
              <a:rPr lang="en-US" dirty="0" err="1"/>
              <a:t>Björklöven</a:t>
            </a:r>
            <a:r>
              <a:rPr lang="en-US" dirty="0"/>
              <a:t> 8-10 November</a:t>
            </a:r>
          </a:p>
          <a:p>
            <a:r>
              <a:rPr lang="en-US" dirty="0"/>
              <a:t>1 Cup till </a:t>
            </a:r>
            <a:r>
              <a:rPr lang="en-US" dirty="0" err="1"/>
              <a:t>våren</a:t>
            </a:r>
            <a:endParaRPr lang="en-US" dirty="0"/>
          </a:p>
          <a:p>
            <a:endParaRPr lang="en-US" dirty="0"/>
          </a:p>
          <a:p>
            <a:r>
              <a:rPr lang="en-US" dirty="0" err="1"/>
              <a:t>Hemmacup</a:t>
            </a:r>
            <a:r>
              <a:rPr lang="en-US" dirty="0"/>
              <a:t> – 28-29 December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5722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7318-67CA-4B02-B31D-F88DCCA01A15}"/>
              </a:ext>
            </a:extLst>
          </p:cNvPr>
          <p:cNvSpPr>
            <a:spLocks noGrp="1"/>
          </p:cNvSpPr>
          <p:nvPr>
            <p:ph type="title"/>
          </p:nvPr>
        </p:nvSpPr>
        <p:spPr/>
        <p:txBody>
          <a:bodyPr/>
          <a:lstStyle/>
          <a:p>
            <a:r>
              <a:rPr lang="en-US" dirty="0" err="1"/>
              <a:t>Uppstartsläger</a:t>
            </a:r>
            <a:r>
              <a:rPr lang="en-US" dirty="0"/>
              <a:t> ?</a:t>
            </a:r>
          </a:p>
        </p:txBody>
      </p:sp>
      <p:sp>
        <p:nvSpPr>
          <p:cNvPr id="3" name="Content Placeholder 2">
            <a:extLst>
              <a:ext uri="{FF2B5EF4-FFF2-40B4-BE49-F238E27FC236}">
                <a16:creationId xmlns:a16="http://schemas.microsoft.com/office/drawing/2014/main" id="{0B898AFD-AFF3-4CAD-BA08-335419BC0D68}"/>
              </a:ext>
            </a:extLst>
          </p:cNvPr>
          <p:cNvSpPr>
            <a:spLocks noGrp="1"/>
          </p:cNvSpPr>
          <p:nvPr>
            <p:ph idx="1"/>
          </p:nvPr>
        </p:nvSpPr>
        <p:spPr/>
        <p:txBody>
          <a:bodyPr vert="horz" lIns="91440" tIns="45720" rIns="91440" bIns="45720" rtlCol="0" anchor="t">
            <a:normAutofit/>
          </a:bodyPr>
          <a:lstStyle/>
          <a:p>
            <a:r>
              <a:rPr lang="en-US" dirty="0"/>
              <a:t>Vi </a:t>
            </a:r>
            <a:r>
              <a:rPr lang="en-US" dirty="0" err="1"/>
              <a:t>möter</a:t>
            </a:r>
            <a:r>
              <a:rPr lang="en-US" dirty="0"/>
              <a:t> </a:t>
            </a:r>
            <a:r>
              <a:rPr lang="en-US" dirty="0" err="1"/>
              <a:t>Leksand</a:t>
            </a:r>
            <a:r>
              <a:rPr lang="en-US" dirty="0"/>
              <a:t> </a:t>
            </a:r>
            <a:r>
              <a:rPr lang="en-US" dirty="0" err="1"/>
              <a:t>i</a:t>
            </a:r>
            <a:r>
              <a:rPr lang="en-US" dirty="0"/>
              <a:t> </a:t>
            </a:r>
            <a:r>
              <a:rPr lang="en-US" dirty="0" err="1"/>
              <a:t>Ljusne</a:t>
            </a:r>
            <a:r>
              <a:rPr lang="en-US" dirty="0"/>
              <a:t> </a:t>
            </a:r>
            <a:r>
              <a:rPr lang="en-US" dirty="0" err="1"/>
              <a:t>ishall</a:t>
            </a:r>
            <a:r>
              <a:rPr lang="en-US" dirty="0"/>
              <a:t> 28 September</a:t>
            </a:r>
          </a:p>
          <a:p>
            <a:endParaRPr lang="en-US" dirty="0"/>
          </a:p>
          <a:p>
            <a:r>
              <a:rPr lang="en-US" dirty="0"/>
              <a:t>Mer info </a:t>
            </a:r>
            <a:r>
              <a:rPr lang="en-US" dirty="0" err="1"/>
              <a:t>kommer</a:t>
            </a:r>
            <a:r>
              <a:rPr lang="en-US" dirty="0"/>
              <a:t> </a:t>
            </a:r>
          </a:p>
        </p:txBody>
      </p:sp>
    </p:spTree>
    <p:extLst>
      <p:ext uri="{BB962C8B-B14F-4D97-AF65-F5344CB8AC3E}">
        <p14:creationId xmlns:p14="http://schemas.microsoft.com/office/powerpoint/2010/main" val="162017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0B1885-E29D-2A9F-C3DA-A497975ABC8A}"/>
              </a:ext>
            </a:extLst>
          </p:cNvPr>
          <p:cNvSpPr>
            <a:spLocks noGrp="1"/>
          </p:cNvSpPr>
          <p:nvPr>
            <p:ph type="title"/>
          </p:nvPr>
        </p:nvSpPr>
        <p:spPr/>
        <p:txBody>
          <a:bodyPr/>
          <a:lstStyle/>
          <a:p>
            <a:r>
              <a:rPr lang="sv-SE" dirty="0"/>
              <a:t>Truppen 24/25 </a:t>
            </a:r>
          </a:p>
        </p:txBody>
      </p:sp>
      <p:sp>
        <p:nvSpPr>
          <p:cNvPr id="3" name="Platshållare för innehåll 2">
            <a:extLst>
              <a:ext uri="{FF2B5EF4-FFF2-40B4-BE49-F238E27FC236}">
                <a16:creationId xmlns:a16="http://schemas.microsoft.com/office/drawing/2014/main" id="{F347B1A3-7BE2-1A5C-3A16-21E979942E99}"/>
              </a:ext>
            </a:extLst>
          </p:cNvPr>
          <p:cNvSpPr>
            <a:spLocks noGrp="1"/>
          </p:cNvSpPr>
          <p:nvPr>
            <p:ph sz="half" idx="1"/>
          </p:nvPr>
        </p:nvSpPr>
        <p:spPr/>
        <p:txBody>
          <a:bodyPr vert="horz" lIns="91440" tIns="45720" rIns="91440" bIns="45720" rtlCol="0" anchor="t">
            <a:normAutofit fontScale="85000" lnSpcReduction="20000"/>
          </a:bodyPr>
          <a:lstStyle/>
          <a:p>
            <a:r>
              <a:rPr lang="sv-SE" dirty="0"/>
              <a:t>Nya spelare:</a:t>
            </a:r>
          </a:p>
          <a:p>
            <a:endParaRPr lang="sv-SE" dirty="0"/>
          </a:p>
          <a:p>
            <a:r>
              <a:rPr lang="sv-SE" dirty="0"/>
              <a:t>Målvakter: Dante, Vincent, </a:t>
            </a:r>
            <a:r>
              <a:rPr lang="sv-SE" dirty="0" err="1"/>
              <a:t>Kewin</a:t>
            </a:r>
            <a:endParaRPr lang="sv-SE" dirty="0"/>
          </a:p>
          <a:p>
            <a:pPr marL="0" indent="0">
              <a:buNone/>
            </a:pPr>
            <a:r>
              <a:rPr lang="sv-SE" dirty="0"/>
              <a:t>De kommer att täcka upp båda lagens matcher så det kommer bli mycket mer speltid för målvakterna än utespelarna.</a:t>
            </a:r>
          </a:p>
          <a:p>
            <a:endParaRPr lang="sv-SE" dirty="0"/>
          </a:p>
          <a:p>
            <a:endParaRPr lang="sv-SE" dirty="0"/>
          </a:p>
          <a:p>
            <a:endParaRPr lang="sv-SE" dirty="0"/>
          </a:p>
          <a:p>
            <a:endParaRPr lang="sv-SE" dirty="0"/>
          </a:p>
          <a:p>
            <a:endParaRPr lang="sv-SE" dirty="0"/>
          </a:p>
          <a:p>
            <a:r>
              <a:rPr lang="sv-SE" dirty="0"/>
              <a:t>Totalt 29 spelare</a:t>
            </a:r>
          </a:p>
          <a:p>
            <a:endParaRPr lang="sv-SE" dirty="0"/>
          </a:p>
        </p:txBody>
      </p:sp>
      <p:sp>
        <p:nvSpPr>
          <p:cNvPr id="4" name="Platshållare för innehåll 3">
            <a:extLst>
              <a:ext uri="{FF2B5EF4-FFF2-40B4-BE49-F238E27FC236}">
                <a16:creationId xmlns:a16="http://schemas.microsoft.com/office/drawing/2014/main" id="{6FD34F0C-9FA8-2259-A981-40A94B268973}"/>
              </a:ext>
            </a:extLst>
          </p:cNvPr>
          <p:cNvSpPr>
            <a:spLocks noGrp="1"/>
          </p:cNvSpPr>
          <p:nvPr>
            <p:ph sz="half" idx="2"/>
          </p:nvPr>
        </p:nvSpPr>
        <p:spPr/>
        <p:txBody>
          <a:bodyPr vert="horz" lIns="91440" tIns="45720" rIns="91440" bIns="45720" rtlCol="0" anchor="t">
            <a:normAutofit fontScale="85000" lnSpcReduction="20000"/>
          </a:bodyPr>
          <a:lstStyle/>
          <a:p>
            <a:r>
              <a:rPr lang="sv-SE" dirty="0"/>
              <a:t>Slutar:</a:t>
            </a:r>
          </a:p>
          <a:p>
            <a:r>
              <a:rPr lang="sv-SE" dirty="0"/>
              <a:t>Sebastian</a:t>
            </a:r>
          </a:p>
          <a:p>
            <a:r>
              <a:rPr lang="sv-SE" dirty="0"/>
              <a:t>Milton Ö</a:t>
            </a:r>
          </a:p>
          <a:p>
            <a:r>
              <a:rPr lang="sv-SE" dirty="0"/>
              <a:t>Dani</a:t>
            </a:r>
          </a:p>
          <a:p>
            <a:r>
              <a:rPr lang="sv-SE" dirty="0"/>
              <a:t>Walter S</a:t>
            </a:r>
          </a:p>
          <a:p>
            <a:endParaRPr lang="sv-SE" dirty="0"/>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1838755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2655-7F43-4308-8BA0-7ABD5337DBB4}"/>
              </a:ext>
            </a:extLst>
          </p:cNvPr>
          <p:cNvSpPr>
            <a:spLocks noGrp="1"/>
          </p:cNvSpPr>
          <p:nvPr>
            <p:ph type="title"/>
          </p:nvPr>
        </p:nvSpPr>
        <p:spPr/>
        <p:txBody>
          <a:bodyPr/>
          <a:lstStyle/>
          <a:p>
            <a:r>
              <a:rPr lang="en-US" dirty="0" err="1">
                <a:ea typeface="+mj-lt"/>
                <a:cs typeface="+mj-lt"/>
              </a:rPr>
              <a:t>Träningsupplägg</a:t>
            </a:r>
            <a:r>
              <a:rPr lang="en-US" dirty="0">
                <a:ea typeface="+mj-lt"/>
                <a:cs typeface="+mj-lt"/>
              </a:rPr>
              <a:t> - </a:t>
            </a:r>
            <a:r>
              <a:rPr lang="en-US" dirty="0" err="1">
                <a:ea typeface="+mj-lt"/>
                <a:cs typeface="+mj-lt"/>
              </a:rPr>
              <a:t>tränarna</a:t>
            </a:r>
            <a:r>
              <a:rPr lang="en-US" dirty="0">
                <a:ea typeface="+mj-lt"/>
                <a:cs typeface="+mj-lt"/>
              </a:rPr>
              <a:t> </a:t>
            </a:r>
            <a:r>
              <a:rPr lang="en-US" dirty="0" err="1">
                <a:ea typeface="+mj-lt"/>
                <a:cs typeface="+mj-lt"/>
              </a:rPr>
              <a:t>informerar</a:t>
            </a:r>
            <a:endParaRPr lang="sv-SE" dirty="0" err="1"/>
          </a:p>
        </p:txBody>
      </p:sp>
      <p:sp>
        <p:nvSpPr>
          <p:cNvPr id="3" name="Content Placeholder 2">
            <a:extLst>
              <a:ext uri="{FF2B5EF4-FFF2-40B4-BE49-F238E27FC236}">
                <a16:creationId xmlns:a16="http://schemas.microsoft.com/office/drawing/2014/main" id="{F0C016E7-5079-45AE-BFD5-E35891D68B13}"/>
              </a:ext>
            </a:extLst>
          </p:cNvPr>
          <p:cNvSpPr>
            <a:spLocks noGrp="1"/>
          </p:cNvSpPr>
          <p:nvPr>
            <p:ph idx="1"/>
          </p:nvPr>
        </p:nvSpPr>
        <p:spPr/>
        <p:txBody>
          <a:bodyPr vert="horz" lIns="91440" tIns="45720" rIns="91440" bIns="45720" rtlCol="0" anchor="t">
            <a:normAutofit fontScale="40000" lnSpcReduction="20000"/>
          </a:bodyPr>
          <a:lstStyle/>
          <a:p>
            <a:r>
              <a:rPr lang="en-US" sz="4800" dirty="0" err="1">
                <a:latin typeface="+mj-lt"/>
                <a:cs typeface="Arial"/>
              </a:rPr>
              <a:t>Seriespel</a:t>
            </a:r>
            <a:r>
              <a:rPr lang="en-US" sz="4800" dirty="0">
                <a:latin typeface="+mj-lt"/>
                <a:cs typeface="Arial"/>
              </a:rPr>
              <a:t> – </a:t>
            </a:r>
            <a:r>
              <a:rPr lang="en-US" sz="4800" dirty="0" err="1">
                <a:latin typeface="+mj-lt"/>
                <a:cs typeface="Arial"/>
              </a:rPr>
              <a:t>hur</a:t>
            </a:r>
            <a:r>
              <a:rPr lang="en-US" sz="4800" dirty="0">
                <a:latin typeface="+mj-lt"/>
                <a:cs typeface="Arial"/>
              </a:rPr>
              <a:t> vi </a:t>
            </a:r>
            <a:r>
              <a:rPr lang="en-US" sz="4800" dirty="0" err="1">
                <a:latin typeface="+mj-lt"/>
                <a:cs typeface="Arial"/>
              </a:rPr>
              <a:t>kommer</a:t>
            </a:r>
            <a:r>
              <a:rPr lang="en-US" sz="4800" dirty="0">
                <a:latin typeface="+mj-lt"/>
                <a:cs typeface="Arial"/>
              </a:rPr>
              <a:t> </a:t>
            </a:r>
            <a:r>
              <a:rPr lang="en-US" sz="4800" dirty="0" err="1">
                <a:latin typeface="+mj-lt"/>
                <a:cs typeface="Arial"/>
              </a:rPr>
              <a:t>att</a:t>
            </a:r>
            <a:r>
              <a:rPr lang="en-US" sz="4800" dirty="0">
                <a:latin typeface="+mj-lt"/>
                <a:cs typeface="Arial"/>
              </a:rPr>
              <a:t> </a:t>
            </a:r>
            <a:r>
              <a:rPr lang="en-US" sz="4800" dirty="0" err="1">
                <a:latin typeface="+mj-lt"/>
                <a:cs typeface="Arial"/>
              </a:rPr>
              <a:t>spela</a:t>
            </a:r>
            <a:r>
              <a:rPr lang="en-US" sz="4800" dirty="0">
                <a:latin typeface="+mj-lt"/>
                <a:cs typeface="Arial"/>
              </a:rPr>
              <a:t>. Hur </a:t>
            </a:r>
            <a:r>
              <a:rPr lang="en-US" sz="4800" dirty="0" err="1">
                <a:latin typeface="+mj-lt"/>
                <a:cs typeface="Arial"/>
              </a:rPr>
              <a:t>många</a:t>
            </a:r>
            <a:r>
              <a:rPr lang="en-US" sz="4800" dirty="0">
                <a:latin typeface="+mj-lt"/>
                <a:cs typeface="Arial"/>
              </a:rPr>
              <a:t> </a:t>
            </a:r>
            <a:r>
              <a:rPr lang="en-US" sz="4800" dirty="0" err="1">
                <a:latin typeface="+mj-lt"/>
                <a:cs typeface="Arial"/>
              </a:rPr>
              <a:t>kedjor</a:t>
            </a:r>
            <a:r>
              <a:rPr lang="en-US" sz="4800" dirty="0">
                <a:latin typeface="+mj-lt"/>
                <a:cs typeface="Arial"/>
              </a:rPr>
              <a:t>, </a:t>
            </a:r>
            <a:r>
              <a:rPr lang="en-US" sz="4800" dirty="0" err="1">
                <a:latin typeface="+mj-lt"/>
                <a:cs typeface="Arial"/>
              </a:rPr>
              <a:t>hur</a:t>
            </a:r>
            <a:r>
              <a:rPr lang="en-US" sz="4800" dirty="0">
                <a:latin typeface="+mj-lt"/>
                <a:cs typeface="Arial"/>
              </a:rPr>
              <a:t> </a:t>
            </a:r>
            <a:r>
              <a:rPr lang="en-US" sz="4800" dirty="0" err="1">
                <a:latin typeface="+mj-lt"/>
                <a:cs typeface="Arial"/>
              </a:rPr>
              <a:t>många</a:t>
            </a:r>
            <a:r>
              <a:rPr lang="en-US" sz="4800" dirty="0">
                <a:latin typeface="+mj-lt"/>
                <a:cs typeface="Arial"/>
              </a:rPr>
              <a:t> lag ? 2st lag I </a:t>
            </a:r>
            <a:r>
              <a:rPr lang="en-US" sz="4800" dirty="0" err="1">
                <a:latin typeface="+mj-lt"/>
                <a:cs typeface="Arial"/>
              </a:rPr>
              <a:t>samma</a:t>
            </a:r>
            <a:r>
              <a:rPr lang="en-US" sz="4800" dirty="0">
                <a:latin typeface="+mj-lt"/>
                <a:cs typeface="Arial"/>
              </a:rPr>
              <a:t> </a:t>
            </a:r>
            <a:r>
              <a:rPr lang="en-US" sz="4800" dirty="0" err="1">
                <a:latin typeface="+mj-lt"/>
                <a:cs typeface="Arial"/>
              </a:rPr>
              <a:t>serie</a:t>
            </a:r>
            <a:r>
              <a:rPr lang="en-US" sz="4800" dirty="0">
                <a:latin typeface="+mj-lt"/>
                <a:cs typeface="Arial"/>
              </a:rPr>
              <a:t>, </a:t>
            </a:r>
            <a:r>
              <a:rPr lang="en-US" sz="4800" dirty="0" err="1">
                <a:latin typeface="+mj-lt"/>
                <a:cs typeface="Arial"/>
              </a:rPr>
              <a:t>tanken</a:t>
            </a:r>
            <a:r>
              <a:rPr lang="en-US" sz="4800" dirty="0">
                <a:latin typeface="+mj-lt"/>
                <a:cs typeface="Arial"/>
              </a:rPr>
              <a:t> </a:t>
            </a:r>
            <a:r>
              <a:rPr lang="en-US" sz="4800" dirty="0" err="1">
                <a:latin typeface="+mj-lt"/>
                <a:cs typeface="Arial"/>
              </a:rPr>
              <a:t>är</a:t>
            </a:r>
            <a:r>
              <a:rPr lang="en-US" sz="4800" dirty="0">
                <a:latin typeface="+mj-lt"/>
                <a:cs typeface="Arial"/>
              </a:rPr>
              <a:t> </a:t>
            </a:r>
            <a:r>
              <a:rPr lang="en-US" sz="4800" dirty="0" err="1">
                <a:latin typeface="+mj-lt"/>
                <a:cs typeface="Arial"/>
              </a:rPr>
              <a:t>att</a:t>
            </a:r>
            <a:r>
              <a:rPr lang="en-US" sz="4800" dirty="0">
                <a:latin typeface="+mj-lt"/>
                <a:cs typeface="Arial"/>
              </a:rPr>
              <a:t> </a:t>
            </a:r>
            <a:r>
              <a:rPr lang="en-US" sz="4800" dirty="0" err="1">
                <a:latin typeface="+mj-lt"/>
                <a:cs typeface="Arial"/>
              </a:rPr>
              <a:t>spela</a:t>
            </a:r>
            <a:r>
              <a:rPr lang="en-US" sz="4800" dirty="0">
                <a:latin typeface="+mj-lt"/>
                <a:cs typeface="Arial"/>
              </a:rPr>
              <a:t> på </a:t>
            </a:r>
            <a:r>
              <a:rPr lang="en-US" sz="4800" dirty="0" err="1">
                <a:latin typeface="+mj-lt"/>
                <a:cs typeface="Arial"/>
              </a:rPr>
              <a:t>minst</a:t>
            </a:r>
            <a:r>
              <a:rPr lang="en-US" sz="4800" dirty="0">
                <a:latin typeface="+mj-lt"/>
                <a:cs typeface="Arial"/>
              </a:rPr>
              <a:t> 13+1, </a:t>
            </a:r>
            <a:r>
              <a:rPr lang="en-US" sz="4800" dirty="0" err="1">
                <a:latin typeface="+mj-lt"/>
                <a:cs typeface="Arial"/>
              </a:rPr>
              <a:t>helst</a:t>
            </a:r>
            <a:r>
              <a:rPr lang="en-US" sz="4800" dirty="0">
                <a:latin typeface="+mj-lt"/>
                <a:cs typeface="Arial"/>
              </a:rPr>
              <a:t> 15+1(2)</a:t>
            </a:r>
          </a:p>
          <a:p>
            <a:r>
              <a:rPr lang="sv-SE" sz="4800" b="0" i="0" dirty="0">
                <a:solidFill>
                  <a:srgbClr val="050505"/>
                </a:solidFill>
                <a:effectLst/>
                <a:latin typeface="+mj-lt"/>
              </a:rPr>
              <a:t>-</a:t>
            </a:r>
            <a:r>
              <a:rPr lang="sv-SE" sz="4800" b="0" i="0" dirty="0">
                <a:effectLst/>
                <a:latin typeface="+mj-lt"/>
                <a:cs typeface="Arial" panose="020B0604020202020204" pitchFamily="34" charset="0"/>
              </a:rPr>
              <a:t>Attityd och bemötande hos grabbarna mot ledare och sina medspelare. Detta skall även tas upp i Ljusne. Vid misskötsamhet blir det ett samtal hem samt en eventuell avstängning från träning/match, precis om ifjol –</a:t>
            </a:r>
          </a:p>
          <a:p>
            <a:r>
              <a:rPr lang="sv-SE" sz="4800" b="0" i="0" dirty="0">
                <a:effectLst/>
                <a:latin typeface="+mj-lt"/>
                <a:cs typeface="Arial" panose="020B0604020202020204" pitchFamily="34" charset="0"/>
              </a:rPr>
              <a:t>Vi kommer detta år bli hårdare att på att alla skall delta på </a:t>
            </a:r>
            <a:r>
              <a:rPr lang="sv-SE" sz="4800" b="0" i="0" dirty="0" err="1">
                <a:effectLst/>
                <a:latin typeface="+mj-lt"/>
                <a:cs typeface="Arial" panose="020B0604020202020204" pitchFamily="34" charset="0"/>
              </a:rPr>
              <a:t>fysen</a:t>
            </a:r>
            <a:r>
              <a:rPr lang="sv-SE" sz="4800" b="0" i="0" dirty="0">
                <a:effectLst/>
                <a:latin typeface="+mj-lt"/>
                <a:cs typeface="Arial" panose="020B0604020202020204" pitchFamily="34" charset="0"/>
              </a:rPr>
              <a:t>, är man inte med på </a:t>
            </a:r>
            <a:r>
              <a:rPr lang="sv-SE" sz="4800" b="0" i="0" dirty="0" err="1">
                <a:effectLst/>
                <a:latin typeface="+mj-lt"/>
                <a:cs typeface="Arial" panose="020B0604020202020204" pitchFamily="34" charset="0"/>
              </a:rPr>
              <a:t>fysen</a:t>
            </a:r>
            <a:r>
              <a:rPr lang="sv-SE" sz="4800" b="0" i="0" dirty="0">
                <a:effectLst/>
                <a:latin typeface="+mj-lt"/>
                <a:cs typeface="Arial" panose="020B0604020202020204" pitchFamily="34" charset="0"/>
              </a:rPr>
              <a:t> skall man inte delta på </a:t>
            </a:r>
            <a:r>
              <a:rPr lang="sv-SE" sz="4800" b="0" i="0" dirty="0" err="1">
                <a:effectLst/>
                <a:latin typeface="+mj-lt"/>
                <a:cs typeface="Arial" panose="020B0604020202020204" pitchFamily="34" charset="0"/>
              </a:rPr>
              <a:t>ispasset</a:t>
            </a:r>
            <a:r>
              <a:rPr lang="sv-SE" sz="4800" b="0" i="0" dirty="0">
                <a:effectLst/>
                <a:latin typeface="+mj-lt"/>
                <a:cs typeface="Arial" panose="020B0604020202020204" pitchFamily="34" charset="0"/>
              </a:rPr>
              <a:t>. </a:t>
            </a:r>
            <a:r>
              <a:rPr lang="sv-SE" sz="4800" b="0" i="0" dirty="0" err="1">
                <a:effectLst/>
                <a:latin typeface="+mj-lt"/>
                <a:cs typeface="Arial" panose="020B0604020202020204" pitchFamily="34" charset="0"/>
              </a:rPr>
              <a:t>Fys+Is</a:t>
            </a:r>
            <a:r>
              <a:rPr lang="sv-SE" sz="4800" b="0" i="0" dirty="0">
                <a:effectLst/>
                <a:latin typeface="+mj-lt"/>
                <a:cs typeface="Arial" panose="020B0604020202020204" pitchFamily="34" charset="0"/>
              </a:rPr>
              <a:t> räknas som ett träningstillfälle. </a:t>
            </a:r>
            <a:r>
              <a:rPr lang="sv-SE" sz="4800" b="0" i="0" dirty="0" err="1">
                <a:effectLst/>
                <a:latin typeface="+mj-lt"/>
                <a:cs typeface="Arial" panose="020B0604020202020204" pitchFamily="34" charset="0"/>
              </a:rPr>
              <a:t>Fys</a:t>
            </a:r>
            <a:r>
              <a:rPr lang="sv-SE" sz="4800" b="0" i="0" dirty="0">
                <a:effectLst/>
                <a:latin typeface="+mj-lt"/>
                <a:cs typeface="Arial" panose="020B0604020202020204" pitchFamily="34" charset="0"/>
              </a:rPr>
              <a:t> 2 gånger i veckan </a:t>
            </a:r>
          </a:p>
          <a:p>
            <a:r>
              <a:rPr lang="sv-SE" sz="4800" dirty="0">
                <a:latin typeface="+mj-lt"/>
                <a:cs typeface="Arial" panose="020B0604020202020204" pitchFamily="34" charset="0"/>
              </a:rPr>
              <a:t>När bandyplan är igång är tanken att dela laget 1 pass i veckan då vi över helplansövningar inne is hallen med halva laget och andra halvan kör på bandyplan med Tekla (Skridskoteknik) ca 30min, sedan spel ca 30min. </a:t>
            </a:r>
            <a:endParaRPr lang="sv-SE" sz="4800" b="0" i="0" dirty="0">
              <a:effectLst/>
              <a:latin typeface="+mj-lt"/>
              <a:cs typeface="Arial" panose="020B0604020202020204" pitchFamily="34" charset="0"/>
            </a:endParaRPr>
          </a:p>
          <a:p>
            <a:r>
              <a:rPr lang="sv-SE" sz="4800" dirty="0">
                <a:latin typeface="+mj-lt"/>
                <a:cs typeface="Arial"/>
              </a:rPr>
              <a:t>Tröjnummer med namn från i år. Vill flera ha samma nummer så kommer det lottas.</a:t>
            </a:r>
          </a:p>
          <a:p>
            <a:r>
              <a:rPr lang="sv-SE" sz="4800" b="0" i="0" dirty="0">
                <a:effectLst/>
                <a:latin typeface="+mj-lt"/>
                <a:cs typeface="Arial" panose="020B0604020202020204" pitchFamily="34" charset="0"/>
              </a:rPr>
              <a:t>Grabbarna räknas som Ungdom från och med i år, vilket innebär att detta är starten på det som komma skall under kommande år med nivå anpassningar/uttagningar m.m. (U15/U16). Detta kommer att innebära att vi från och med i år kommer att nivåanpassa träningar och spel mer för grabbarna. Första cupen vi åker på kommer vi att åka alla på samma cup. Tanken till våren är att vi åka på två olika cuper i olika nivåer, detta för att alla spelare skall få chansen att spela och utvecklas på sin nivå</a:t>
            </a:r>
            <a:r>
              <a:rPr lang="sv-SE" sz="4800" b="0" i="0" dirty="0">
                <a:solidFill>
                  <a:srgbClr val="050505"/>
                </a:solidFill>
                <a:effectLst/>
                <a:latin typeface="+mj-lt"/>
              </a:rPr>
              <a:t>. </a:t>
            </a:r>
          </a:p>
          <a:p>
            <a:endParaRPr lang="sv-SE" sz="4800" dirty="0">
              <a:latin typeface="+mj-lt"/>
              <a:cs typeface="Arial" panose="020B0604020202020204" pitchFamily="34" charset="0"/>
            </a:endParaRPr>
          </a:p>
          <a:p>
            <a:pPr marL="0" indent="0">
              <a:buNone/>
            </a:pPr>
            <a:endParaRPr lang="sv-SE" sz="4400" dirty="0"/>
          </a:p>
          <a:p>
            <a:endParaRPr lang="sv-SE" dirty="0"/>
          </a:p>
          <a:p>
            <a:endParaRPr lang="sv-SE" dirty="0"/>
          </a:p>
          <a:p>
            <a:pPr marL="0" indent="0">
              <a:buNone/>
            </a:pPr>
            <a:endParaRPr lang="en-US" dirty="0"/>
          </a:p>
        </p:txBody>
      </p:sp>
    </p:spTree>
    <p:extLst>
      <p:ext uri="{BB962C8B-B14F-4D97-AF65-F5344CB8AC3E}">
        <p14:creationId xmlns:p14="http://schemas.microsoft.com/office/powerpoint/2010/main" val="4190517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0484E-B94A-40F8-97C8-94D5E39C08BB}"/>
              </a:ext>
            </a:extLst>
          </p:cNvPr>
          <p:cNvSpPr>
            <a:spLocks noGrp="1"/>
          </p:cNvSpPr>
          <p:nvPr>
            <p:ph type="title"/>
          </p:nvPr>
        </p:nvSpPr>
        <p:spPr/>
        <p:txBody>
          <a:bodyPr/>
          <a:lstStyle/>
          <a:p>
            <a:r>
              <a:rPr lang="en-US" dirty="0" err="1"/>
              <a:t>Fortsättning</a:t>
            </a:r>
            <a:r>
              <a:rPr lang="en-US" dirty="0"/>
              <a:t> </a:t>
            </a:r>
            <a:endParaRPr lang="sv-SE" dirty="0">
              <a:solidFill>
                <a:srgbClr val="FF0000"/>
              </a:solidFill>
            </a:endParaRPr>
          </a:p>
        </p:txBody>
      </p:sp>
      <p:sp>
        <p:nvSpPr>
          <p:cNvPr id="3" name="Content Placeholder 2">
            <a:extLst>
              <a:ext uri="{FF2B5EF4-FFF2-40B4-BE49-F238E27FC236}">
                <a16:creationId xmlns:a16="http://schemas.microsoft.com/office/drawing/2014/main" id="{2042EED5-5560-4981-A2FA-86D0363B9C5B}"/>
              </a:ext>
            </a:extLst>
          </p:cNvPr>
          <p:cNvSpPr>
            <a:spLocks noGrp="1"/>
          </p:cNvSpPr>
          <p:nvPr>
            <p:ph idx="1"/>
          </p:nvPr>
        </p:nvSpPr>
        <p:spPr/>
        <p:txBody>
          <a:bodyPr vert="horz" lIns="91440" tIns="45720" rIns="91440" bIns="45720" rtlCol="0" anchor="t">
            <a:normAutofit fontScale="85000" lnSpcReduction="20000"/>
          </a:bodyPr>
          <a:lstStyle/>
          <a:p>
            <a:r>
              <a:rPr lang="sv-SE" sz="2400" b="0" i="0" dirty="0">
                <a:effectLst/>
                <a:latin typeface="+mj-lt"/>
                <a:cs typeface="Arial" panose="020B0604020202020204" pitchFamily="34" charset="0"/>
              </a:rPr>
              <a:t>Utvecklingssamtal skall hållas 2 gånger under säsongen planerat till veckorna 49-50 samt 8-9</a:t>
            </a:r>
            <a:endParaRPr lang="sv-SE" sz="2400" dirty="0">
              <a:latin typeface="+mj-lt"/>
              <a:cs typeface="Arial" panose="020B0604020202020204" pitchFamily="34" charset="0"/>
            </a:endParaRPr>
          </a:p>
          <a:p>
            <a:pPr marL="0" indent="0">
              <a:buNone/>
            </a:pPr>
            <a:endParaRPr lang="sv-SE" sz="2400" dirty="0">
              <a:latin typeface="+mj-lt"/>
              <a:cs typeface="Arial" panose="020B0604020202020204" pitchFamily="34" charset="0"/>
            </a:endParaRPr>
          </a:p>
          <a:p>
            <a:r>
              <a:rPr lang="sv-SE" sz="2400" dirty="0">
                <a:latin typeface="+mj-lt"/>
                <a:cs typeface="Arial" panose="020B0604020202020204" pitchFamily="34" charset="0"/>
              </a:rPr>
              <a:t>Reglerna laget gjort tillsammans, poängterar att det är mobilfria omklädningsrum. Måste man ringa går man ut ur omklädningsrummet.</a:t>
            </a:r>
          </a:p>
          <a:p>
            <a:pPr marL="0" indent="0">
              <a:buNone/>
            </a:pPr>
            <a:r>
              <a:rPr lang="sv-SE" sz="2400" dirty="0">
                <a:latin typeface="+mj-lt"/>
                <a:cs typeface="Arial" panose="020B0604020202020204" pitchFamily="34" charset="0"/>
              </a:rPr>
              <a:t> </a:t>
            </a:r>
          </a:p>
          <a:p>
            <a:r>
              <a:rPr lang="sv-SE" sz="2400" dirty="0">
                <a:latin typeface="+mj-lt"/>
                <a:cs typeface="Arial" panose="020B0604020202020204" pitchFamily="34" charset="0"/>
              </a:rPr>
              <a:t>Inga föräldrar i omklädningsrummen och spelargångarna.</a:t>
            </a:r>
          </a:p>
          <a:p>
            <a:pPr marL="0" indent="0">
              <a:buNone/>
            </a:pPr>
            <a:endParaRPr lang="sv-SE" sz="2400" dirty="0">
              <a:latin typeface="+mj-lt"/>
              <a:cs typeface="Arial" panose="020B0604020202020204" pitchFamily="34" charset="0"/>
            </a:endParaRPr>
          </a:p>
          <a:p>
            <a:r>
              <a:rPr lang="sv-SE" sz="2400" dirty="0">
                <a:latin typeface="+mj-lt"/>
                <a:cs typeface="Arial" panose="020B0604020202020204" pitchFamily="34" charset="0"/>
              </a:rPr>
              <a:t>Endast föreningskläder vid sammandrag och cuper.</a:t>
            </a:r>
          </a:p>
          <a:p>
            <a:r>
              <a:rPr lang="sv-SE" sz="2400" dirty="0">
                <a:latin typeface="+mj-lt"/>
                <a:cs typeface="Arial" panose="020B0604020202020204" pitchFamily="34" charset="0"/>
              </a:rPr>
              <a:t>Inga klistermärken från andra aktörer än föreningen på barnens hjälmar eller annan utrustning under säsong.</a:t>
            </a:r>
          </a:p>
          <a:p>
            <a:pPr lvl="1"/>
            <a:endParaRPr lang="sv-SE" dirty="0"/>
          </a:p>
          <a:p>
            <a:pPr lvl="1"/>
            <a:r>
              <a:rPr lang="sv-SE" dirty="0" err="1"/>
              <a:t>SvenskhockeyTV</a:t>
            </a:r>
          </a:p>
          <a:p>
            <a:pPr lvl="1"/>
            <a:r>
              <a:rPr lang="sv-SE" dirty="0" err="1"/>
              <a:t>Swehockeyappen</a:t>
            </a:r>
            <a:r>
              <a:rPr lang="sv-SE" dirty="0"/>
              <a:t> </a:t>
            </a:r>
          </a:p>
          <a:p>
            <a:pPr lvl="1"/>
            <a:r>
              <a:rPr lang="sv-SE" dirty="0" err="1"/>
              <a:t>Seket</a:t>
            </a:r>
            <a:r>
              <a:rPr lang="sv-SE" dirty="0"/>
              <a:t> – Blir indelade i 2 </a:t>
            </a:r>
            <a:r>
              <a:rPr lang="sv-SE" dirty="0" err="1"/>
              <a:t>båsteam</a:t>
            </a:r>
            <a:r>
              <a:rPr lang="sv-SE" dirty="0"/>
              <a:t>/lag </a:t>
            </a:r>
          </a:p>
          <a:p>
            <a:pPr lvl="1" fontAlgn="base"/>
            <a:endParaRPr lang="sv-SE" dirty="0"/>
          </a:p>
          <a:p>
            <a:pPr marL="0" lvl="0" indent="0" fontAlgn="base">
              <a:buNone/>
            </a:pPr>
            <a:endParaRPr lang="sv-SE" dirty="0"/>
          </a:p>
        </p:txBody>
      </p:sp>
    </p:spTree>
    <p:extLst>
      <p:ext uri="{BB962C8B-B14F-4D97-AF65-F5344CB8AC3E}">
        <p14:creationId xmlns:p14="http://schemas.microsoft.com/office/powerpoint/2010/main" val="83380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3044-79C7-4094-ABCA-CB71994CA0DD}"/>
              </a:ext>
            </a:extLst>
          </p:cNvPr>
          <p:cNvSpPr>
            <a:spLocks noGrp="1"/>
          </p:cNvSpPr>
          <p:nvPr>
            <p:ph type="title"/>
          </p:nvPr>
        </p:nvSpPr>
        <p:spPr>
          <a:xfrm>
            <a:off x="838200" y="365125"/>
            <a:ext cx="10515600" cy="885337"/>
          </a:xfrm>
        </p:spPr>
        <p:txBody>
          <a:bodyPr/>
          <a:lstStyle/>
          <a:p>
            <a:r>
              <a:rPr lang="en-US" dirty="0" err="1"/>
              <a:t>Materialarna</a:t>
            </a:r>
            <a:r>
              <a:rPr lang="en-US" dirty="0"/>
              <a:t> – </a:t>
            </a:r>
            <a:r>
              <a:rPr lang="en-US" dirty="0" err="1"/>
              <a:t>Informerar</a:t>
            </a:r>
            <a:r>
              <a:rPr lang="en-US" dirty="0"/>
              <a:t> </a:t>
            </a:r>
          </a:p>
        </p:txBody>
      </p:sp>
      <p:sp>
        <p:nvSpPr>
          <p:cNvPr id="4" name="Platshållare för innehåll 3">
            <a:extLst>
              <a:ext uri="{FF2B5EF4-FFF2-40B4-BE49-F238E27FC236}">
                <a16:creationId xmlns:a16="http://schemas.microsoft.com/office/drawing/2014/main" id="{574A32F0-5C22-433F-589F-7E56343A5177}"/>
              </a:ext>
            </a:extLst>
          </p:cNvPr>
          <p:cNvSpPr>
            <a:spLocks noGrp="1"/>
          </p:cNvSpPr>
          <p:nvPr>
            <p:ph idx="1"/>
          </p:nvPr>
        </p:nvSpPr>
        <p:spPr/>
        <p:txBody>
          <a:bodyPr vert="horz" lIns="91440" tIns="45720" rIns="91440" bIns="45720" rtlCol="0" anchor="t">
            <a:normAutofit/>
          </a:bodyPr>
          <a:lstStyle/>
          <a:p>
            <a:r>
              <a:rPr lang="en-US" dirty="0" err="1"/>
              <a:t>Slipen</a:t>
            </a:r>
            <a:r>
              <a:rPr lang="en-US" dirty="0"/>
              <a:t> </a:t>
            </a:r>
            <a:r>
              <a:rPr lang="en-US" dirty="0" err="1"/>
              <a:t>förvaras</a:t>
            </a:r>
            <a:r>
              <a:rPr lang="en-US" dirty="0"/>
              <a:t> hos </a:t>
            </a:r>
            <a:r>
              <a:rPr lang="en-US" dirty="0" err="1"/>
              <a:t>en</a:t>
            </a:r>
            <a:r>
              <a:rPr lang="en-US" dirty="0"/>
              <a:t> </a:t>
            </a:r>
            <a:r>
              <a:rPr lang="en-US" dirty="0" err="1"/>
              <a:t>materialare</a:t>
            </a:r>
            <a:r>
              <a:rPr lang="en-US" dirty="0"/>
              <a:t> </a:t>
            </a:r>
            <a:r>
              <a:rPr lang="en-US" dirty="0" err="1"/>
              <a:t>när</a:t>
            </a:r>
            <a:r>
              <a:rPr lang="en-US" dirty="0"/>
              <a:t> det </a:t>
            </a:r>
            <a:r>
              <a:rPr lang="en-US" dirty="0" err="1"/>
              <a:t>inte</a:t>
            </a:r>
            <a:r>
              <a:rPr lang="en-US" dirty="0"/>
              <a:t> </a:t>
            </a:r>
            <a:r>
              <a:rPr lang="en-US" dirty="0" err="1"/>
              <a:t>är</a:t>
            </a:r>
            <a:r>
              <a:rPr lang="en-US" dirty="0"/>
              <a:t> </a:t>
            </a:r>
            <a:r>
              <a:rPr lang="en-US" dirty="0" err="1"/>
              <a:t>säsong</a:t>
            </a:r>
            <a:r>
              <a:rPr lang="en-US" dirty="0"/>
              <a:t>, </a:t>
            </a:r>
            <a:r>
              <a:rPr lang="en-US" dirty="0" err="1"/>
              <a:t>används</a:t>
            </a:r>
            <a:r>
              <a:rPr lang="en-US" dirty="0"/>
              <a:t> av </a:t>
            </a:r>
            <a:r>
              <a:rPr lang="en-US" dirty="0" err="1"/>
              <a:t>alla</a:t>
            </a:r>
            <a:r>
              <a:rPr lang="en-US" dirty="0"/>
              <a:t> under </a:t>
            </a:r>
            <a:r>
              <a:rPr lang="en-US" dirty="0" err="1"/>
              <a:t>sommaren</a:t>
            </a:r>
            <a:r>
              <a:rPr lang="en-US" dirty="0"/>
              <a:t>. </a:t>
            </a:r>
          </a:p>
          <a:p>
            <a:r>
              <a:rPr lang="sv-SE" dirty="0" err="1"/>
              <a:t>Materialarna</a:t>
            </a:r>
            <a:r>
              <a:rPr lang="sv-SE" dirty="0"/>
              <a:t> vill att barnen skall ställa upp skridskorna på anvisad plats, tå ut slipning. </a:t>
            </a:r>
          </a:p>
          <a:p>
            <a:r>
              <a:rPr lang="sv-SE" dirty="0"/>
              <a:t>Matchdamaskerna måste lämnas tillbaka efter match precis som matchtröjorna – inga privata matchdamasker. </a:t>
            </a:r>
          </a:p>
          <a:p>
            <a:endParaRPr lang="sv-SE" dirty="0"/>
          </a:p>
          <a:p>
            <a:pPr marL="0" indent="0">
              <a:buNone/>
            </a:pPr>
            <a:endParaRPr lang="sv-SE" dirty="0"/>
          </a:p>
          <a:p>
            <a:r>
              <a:rPr lang="sv-SE" dirty="0"/>
              <a:t>Övrigt att ta upp?</a:t>
            </a:r>
          </a:p>
          <a:p>
            <a:endParaRPr lang="en-US" dirty="0"/>
          </a:p>
          <a:p>
            <a:endParaRPr lang="sv-SE" dirty="0"/>
          </a:p>
        </p:txBody>
      </p:sp>
    </p:spTree>
    <p:extLst>
      <p:ext uri="{BB962C8B-B14F-4D97-AF65-F5344CB8AC3E}">
        <p14:creationId xmlns:p14="http://schemas.microsoft.com/office/powerpoint/2010/main" val="782105673"/>
      </p:ext>
    </p:extLst>
  </p:cSld>
  <p:clrMapOvr>
    <a:masterClrMapping/>
  </p:clrMapOvr>
</p:sld>
</file>

<file path=ppt/theme/theme1.xml><?xml version="1.0" encoding="utf-8"?>
<a:theme xmlns:a="http://schemas.openxmlformats.org/drawingml/2006/main" name="Sundsvall Hocke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ndustry">
      <a:majorFont>
        <a:latin typeface="Industry Bold Book"/>
        <a:ea typeface=""/>
        <a:cs typeface=""/>
      </a:majorFont>
      <a:minorFont>
        <a:latin typeface="Industry Book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dsvall Hockey" id="{262246B8-524B-4227-859F-23ADB25BBFBB}" vid="{9EFF0782-C4CB-435F-BB4B-4B8677918B5F}"/>
    </a:ext>
  </a:extLst>
</a:theme>
</file>

<file path=docProps/app.xml><?xml version="1.0" encoding="utf-8"?>
<Properties xmlns="http://schemas.openxmlformats.org/officeDocument/2006/extended-properties" xmlns:vt="http://schemas.openxmlformats.org/officeDocument/2006/docPropsVTypes">
  <TotalTime>679</TotalTime>
  <Words>810</Words>
  <Application>Microsoft Office PowerPoint</Application>
  <PresentationFormat>Bredbild</PresentationFormat>
  <Paragraphs>134</Paragraphs>
  <Slides>19</Slides>
  <Notes>0</Notes>
  <HiddenSlides>2</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19</vt:i4>
      </vt:variant>
    </vt:vector>
  </HeadingPairs>
  <TitlesOfParts>
    <vt:vector size="24" baseType="lpstr">
      <vt:lpstr>Arial</vt:lpstr>
      <vt:lpstr>Calibri</vt:lpstr>
      <vt:lpstr>Industry Bold Book</vt:lpstr>
      <vt:lpstr>Industry Book Book</vt:lpstr>
      <vt:lpstr>Sundsvall Hockey</vt:lpstr>
      <vt:lpstr>Möte uppstart  Säsong 24/25</vt:lpstr>
      <vt:lpstr>Agenda</vt:lpstr>
      <vt:lpstr>Säsongen 24/25</vt:lpstr>
      <vt:lpstr>Cuper</vt:lpstr>
      <vt:lpstr>Uppstartsläger ?</vt:lpstr>
      <vt:lpstr>Truppen 24/25 </vt:lpstr>
      <vt:lpstr>Träningsupplägg - tränarna informerar</vt:lpstr>
      <vt:lpstr>Fortsättning </vt:lpstr>
      <vt:lpstr>Materialarna – Informerar </vt:lpstr>
      <vt:lpstr>Träningsupplägg - Fystränarna informerar skriv om sliden så det blir era ord.</vt:lpstr>
      <vt:lpstr>Lagets regler</vt:lpstr>
      <vt:lpstr>Ekonomi</vt:lpstr>
      <vt:lpstr>PowerPoint-presentation</vt:lpstr>
      <vt:lpstr>Ekonomi – Sponsorer23/24</vt:lpstr>
      <vt:lpstr>Åtagande föreningen</vt:lpstr>
      <vt:lpstr>Övrigt</vt:lpstr>
      <vt:lpstr>Förslag på överraskning </vt:lpstr>
      <vt:lpstr>PowerPoint-presentation</vt:lpstr>
      <vt:lpstr>Avslutning säsongen 24/25 17-18Maj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Lagledarmöte  28 feb 2021</dc:title>
  <dc:creator>Björkstig, Daniel</dc:creator>
  <cp:lastModifiedBy>Anna-Karin Jonsson Sitter</cp:lastModifiedBy>
  <cp:revision>604</cp:revision>
  <cp:lastPrinted>2023-08-11T09:21:28Z</cp:lastPrinted>
  <dcterms:created xsi:type="dcterms:W3CDTF">2021-02-28T13:24:12Z</dcterms:created>
  <dcterms:modified xsi:type="dcterms:W3CDTF">2024-09-18T18:59:43Z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431d30e-c018-4f72-ad4c-e56e9d03b1f0_Enabled">
    <vt:lpwstr>true</vt:lpwstr>
  </property>
  <property fmtid="{D5CDD505-2E9C-101B-9397-08002B2CF9AE}" pid="3" name="MSIP_Label_6431d30e-c018-4f72-ad4c-e56e9d03b1f0_SetDate">
    <vt:lpwstr>2022-07-26T10:25:40Z</vt:lpwstr>
  </property>
  <property fmtid="{D5CDD505-2E9C-101B-9397-08002B2CF9AE}" pid="4" name="MSIP_Label_6431d30e-c018-4f72-ad4c-e56e9d03b1f0_Method">
    <vt:lpwstr>Standard</vt:lpwstr>
  </property>
  <property fmtid="{D5CDD505-2E9C-101B-9397-08002B2CF9AE}" pid="5" name="MSIP_Label_6431d30e-c018-4f72-ad4c-e56e9d03b1f0_Name">
    <vt:lpwstr>6431d30e-c018-4f72-ad4c-e56e9d03b1f0</vt:lpwstr>
  </property>
  <property fmtid="{D5CDD505-2E9C-101B-9397-08002B2CF9AE}" pid="6" name="MSIP_Label_6431d30e-c018-4f72-ad4c-e56e9d03b1f0_SiteId">
    <vt:lpwstr>f8be18a6-f648-4a47-be73-86d6c5c6604d</vt:lpwstr>
  </property>
  <property fmtid="{D5CDD505-2E9C-101B-9397-08002B2CF9AE}" pid="7" name="MSIP_Label_6431d30e-c018-4f72-ad4c-e56e9d03b1f0_ActionId">
    <vt:lpwstr>a8a17c97-a8f6-4bf3-9a07-7d8f5cfbc6b5</vt:lpwstr>
  </property>
  <property fmtid="{D5CDD505-2E9C-101B-9397-08002B2CF9AE}" pid="8" name="MSIP_Label_6431d30e-c018-4f72-ad4c-e56e9d03b1f0_ContentBits">
    <vt:lpwstr>2</vt:lpwstr>
  </property>
</Properties>
</file>