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6" r:id="rId4"/>
    <p:sldId id="257" r:id="rId5"/>
    <p:sldId id="258" r:id="rId6"/>
    <p:sldId id="259" r:id="rId7"/>
    <p:sldId id="260" r:id="rId8"/>
    <p:sldId id="261" r:id="rId9"/>
    <p:sldId id="262" r:id="rId10"/>
    <p:sldId id="263" r:id="rId11"/>
    <p:sldId id="265"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2" d="100"/>
          <a:sy n="72" d="100"/>
        </p:scale>
        <p:origin x="7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46ADD6-ADFB-4708-8E0B-6ECC627E5BA2}"/>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56475D9E-B719-416A-9138-BC317F9CE3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EA55272-6270-46A0-AADB-1F53B42427F7}"/>
              </a:ext>
            </a:extLst>
          </p:cNvPr>
          <p:cNvSpPr>
            <a:spLocks noGrp="1"/>
          </p:cNvSpPr>
          <p:nvPr>
            <p:ph type="dt" sz="half" idx="10"/>
          </p:nvPr>
        </p:nvSpPr>
        <p:spPr/>
        <p:txBody>
          <a:bodyPr/>
          <a:lstStyle/>
          <a:p>
            <a:fld id="{383D4A91-F9BD-4438-8FDE-B441749E5A42}" type="datetimeFigureOut">
              <a:rPr lang="sv-SE" smtClean="0"/>
              <a:t>2022-09-13</a:t>
            </a:fld>
            <a:endParaRPr lang="sv-SE"/>
          </a:p>
        </p:txBody>
      </p:sp>
      <p:sp>
        <p:nvSpPr>
          <p:cNvPr id="5" name="Platshållare för sidfot 4">
            <a:extLst>
              <a:ext uri="{FF2B5EF4-FFF2-40B4-BE49-F238E27FC236}">
                <a16:creationId xmlns:a16="http://schemas.microsoft.com/office/drawing/2014/main" id="{3E868E5F-F11F-4C64-B7E7-43EAC74578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9A801F4-EDBB-452D-A802-C8B3A997A819}"/>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42238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ECC57A-956E-4961-B9B6-447A82D23285}"/>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324EA6D-24D1-43A3-B8EB-6213E13BB5BF}"/>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FF5ACDE-A40C-4EC5-9013-36F3F56C6470}"/>
              </a:ext>
            </a:extLst>
          </p:cNvPr>
          <p:cNvSpPr>
            <a:spLocks noGrp="1"/>
          </p:cNvSpPr>
          <p:nvPr>
            <p:ph type="dt" sz="half" idx="10"/>
          </p:nvPr>
        </p:nvSpPr>
        <p:spPr/>
        <p:txBody>
          <a:bodyPr/>
          <a:lstStyle/>
          <a:p>
            <a:fld id="{383D4A91-F9BD-4438-8FDE-B441749E5A42}" type="datetimeFigureOut">
              <a:rPr lang="sv-SE" smtClean="0"/>
              <a:t>2022-09-13</a:t>
            </a:fld>
            <a:endParaRPr lang="sv-SE"/>
          </a:p>
        </p:txBody>
      </p:sp>
      <p:sp>
        <p:nvSpPr>
          <p:cNvPr id="5" name="Platshållare för sidfot 4">
            <a:extLst>
              <a:ext uri="{FF2B5EF4-FFF2-40B4-BE49-F238E27FC236}">
                <a16:creationId xmlns:a16="http://schemas.microsoft.com/office/drawing/2014/main" id="{885F1265-F32C-437B-80BF-5E082516D93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E04CB4-3AD1-46BD-A7C1-6372F19D77A4}"/>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1958399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ED3E536-03CE-4C40-8EB7-E1B7F9B4B67E}"/>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D1F82BB-5148-47B4-BA66-6FE69B4C7ACA}"/>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D247A6F-4497-4DD9-ABE8-393FDDA17857}"/>
              </a:ext>
            </a:extLst>
          </p:cNvPr>
          <p:cNvSpPr>
            <a:spLocks noGrp="1"/>
          </p:cNvSpPr>
          <p:nvPr>
            <p:ph type="dt" sz="half" idx="10"/>
          </p:nvPr>
        </p:nvSpPr>
        <p:spPr/>
        <p:txBody>
          <a:bodyPr/>
          <a:lstStyle/>
          <a:p>
            <a:fld id="{383D4A91-F9BD-4438-8FDE-B441749E5A42}" type="datetimeFigureOut">
              <a:rPr lang="sv-SE" smtClean="0"/>
              <a:t>2022-09-13</a:t>
            </a:fld>
            <a:endParaRPr lang="sv-SE"/>
          </a:p>
        </p:txBody>
      </p:sp>
      <p:sp>
        <p:nvSpPr>
          <p:cNvPr id="5" name="Platshållare för sidfot 4">
            <a:extLst>
              <a:ext uri="{FF2B5EF4-FFF2-40B4-BE49-F238E27FC236}">
                <a16:creationId xmlns:a16="http://schemas.microsoft.com/office/drawing/2014/main" id="{4278372C-F184-4D15-A084-7917C8760E6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ED667CF-F841-45BB-80B1-8EA945DBC480}"/>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386168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E34EE0-063E-4BD9-9C25-71EBB96CFD7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29485BA-7C0F-479F-8F47-EB8D1286C8EE}"/>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7D6CB39-6C1A-40C9-AC2D-39F93404BA5D}"/>
              </a:ext>
            </a:extLst>
          </p:cNvPr>
          <p:cNvSpPr>
            <a:spLocks noGrp="1"/>
          </p:cNvSpPr>
          <p:nvPr>
            <p:ph type="dt" sz="half" idx="10"/>
          </p:nvPr>
        </p:nvSpPr>
        <p:spPr/>
        <p:txBody>
          <a:bodyPr/>
          <a:lstStyle/>
          <a:p>
            <a:fld id="{383D4A91-F9BD-4438-8FDE-B441749E5A42}" type="datetimeFigureOut">
              <a:rPr lang="sv-SE" smtClean="0"/>
              <a:t>2022-09-13</a:t>
            </a:fld>
            <a:endParaRPr lang="sv-SE"/>
          </a:p>
        </p:txBody>
      </p:sp>
      <p:sp>
        <p:nvSpPr>
          <p:cNvPr id="5" name="Platshållare för sidfot 4">
            <a:extLst>
              <a:ext uri="{FF2B5EF4-FFF2-40B4-BE49-F238E27FC236}">
                <a16:creationId xmlns:a16="http://schemas.microsoft.com/office/drawing/2014/main" id="{5AAB14CF-5CB2-4814-9108-4627B13414F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98C2C4E-D51E-45EE-A22C-3147448BA727}"/>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312977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17678F-7E99-4D83-81BF-F11AE30CCABA}"/>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622F9C2-A8AC-4F38-85A2-65D4E6EAC0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45E08D5-1E0F-4E85-AE8C-D1F56AAF9F75}"/>
              </a:ext>
            </a:extLst>
          </p:cNvPr>
          <p:cNvSpPr>
            <a:spLocks noGrp="1"/>
          </p:cNvSpPr>
          <p:nvPr>
            <p:ph type="dt" sz="half" idx="10"/>
          </p:nvPr>
        </p:nvSpPr>
        <p:spPr/>
        <p:txBody>
          <a:bodyPr/>
          <a:lstStyle/>
          <a:p>
            <a:fld id="{383D4A91-F9BD-4438-8FDE-B441749E5A42}" type="datetimeFigureOut">
              <a:rPr lang="sv-SE" smtClean="0"/>
              <a:t>2022-09-13</a:t>
            </a:fld>
            <a:endParaRPr lang="sv-SE"/>
          </a:p>
        </p:txBody>
      </p:sp>
      <p:sp>
        <p:nvSpPr>
          <p:cNvPr id="5" name="Platshållare för sidfot 4">
            <a:extLst>
              <a:ext uri="{FF2B5EF4-FFF2-40B4-BE49-F238E27FC236}">
                <a16:creationId xmlns:a16="http://schemas.microsoft.com/office/drawing/2014/main" id="{810B670A-739A-4B95-8086-25C3E2B0F8F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1B53716-1393-4632-BDFD-5E83968306FD}"/>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3212190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6AF588-339E-405E-92F4-DFEFF88A285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5AA15FF-E836-4637-B14F-7036AEF5F908}"/>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FE81DEC7-E702-4C41-B04C-CC47AECEEAE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97C7156-1F67-457D-8A61-53A8CD858674}"/>
              </a:ext>
            </a:extLst>
          </p:cNvPr>
          <p:cNvSpPr>
            <a:spLocks noGrp="1"/>
          </p:cNvSpPr>
          <p:nvPr>
            <p:ph type="dt" sz="half" idx="10"/>
          </p:nvPr>
        </p:nvSpPr>
        <p:spPr/>
        <p:txBody>
          <a:bodyPr/>
          <a:lstStyle/>
          <a:p>
            <a:fld id="{383D4A91-F9BD-4438-8FDE-B441749E5A42}" type="datetimeFigureOut">
              <a:rPr lang="sv-SE" smtClean="0"/>
              <a:t>2022-09-13</a:t>
            </a:fld>
            <a:endParaRPr lang="sv-SE"/>
          </a:p>
        </p:txBody>
      </p:sp>
      <p:sp>
        <p:nvSpPr>
          <p:cNvPr id="6" name="Platshållare för sidfot 5">
            <a:extLst>
              <a:ext uri="{FF2B5EF4-FFF2-40B4-BE49-F238E27FC236}">
                <a16:creationId xmlns:a16="http://schemas.microsoft.com/office/drawing/2014/main" id="{329CBDD6-B830-4C24-AE81-0C7DA8E868E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8062D11-21FB-4E86-9091-A62A0C086734}"/>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3400634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EB9476-188E-4CC0-8957-1955250B443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8A3B64C-6D03-48DF-8D39-696A25B997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0AAACA38-C0F4-44F6-9387-AF0A9F23ADBF}"/>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F3FB773-85DE-401F-AEE9-16E857CAA8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F18F6976-D69E-4188-9163-3295394A1295}"/>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81DD80F-59C0-43D9-A578-AEAD0837FA4C}"/>
              </a:ext>
            </a:extLst>
          </p:cNvPr>
          <p:cNvSpPr>
            <a:spLocks noGrp="1"/>
          </p:cNvSpPr>
          <p:nvPr>
            <p:ph type="dt" sz="half" idx="10"/>
          </p:nvPr>
        </p:nvSpPr>
        <p:spPr/>
        <p:txBody>
          <a:bodyPr/>
          <a:lstStyle/>
          <a:p>
            <a:fld id="{383D4A91-F9BD-4438-8FDE-B441749E5A42}" type="datetimeFigureOut">
              <a:rPr lang="sv-SE" smtClean="0"/>
              <a:t>2022-09-13</a:t>
            </a:fld>
            <a:endParaRPr lang="sv-SE"/>
          </a:p>
        </p:txBody>
      </p:sp>
      <p:sp>
        <p:nvSpPr>
          <p:cNvPr id="8" name="Platshållare för sidfot 7">
            <a:extLst>
              <a:ext uri="{FF2B5EF4-FFF2-40B4-BE49-F238E27FC236}">
                <a16:creationId xmlns:a16="http://schemas.microsoft.com/office/drawing/2014/main" id="{44EFA67B-FAFE-42CB-9D9B-081F4DB5DAF4}"/>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C81FCF9-61EC-4D29-91DE-A5B1C7F5CB67}"/>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2850416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DF4DCE-D393-41AF-A46B-819A3DBE79B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8D47C10-1D9D-49AD-8503-B3F8EB45403B}"/>
              </a:ext>
            </a:extLst>
          </p:cNvPr>
          <p:cNvSpPr>
            <a:spLocks noGrp="1"/>
          </p:cNvSpPr>
          <p:nvPr>
            <p:ph type="dt" sz="half" idx="10"/>
          </p:nvPr>
        </p:nvSpPr>
        <p:spPr/>
        <p:txBody>
          <a:bodyPr/>
          <a:lstStyle/>
          <a:p>
            <a:fld id="{383D4A91-F9BD-4438-8FDE-B441749E5A42}" type="datetimeFigureOut">
              <a:rPr lang="sv-SE" smtClean="0"/>
              <a:t>2022-09-13</a:t>
            </a:fld>
            <a:endParaRPr lang="sv-SE"/>
          </a:p>
        </p:txBody>
      </p:sp>
      <p:sp>
        <p:nvSpPr>
          <p:cNvPr id="4" name="Platshållare för sidfot 3">
            <a:extLst>
              <a:ext uri="{FF2B5EF4-FFF2-40B4-BE49-F238E27FC236}">
                <a16:creationId xmlns:a16="http://schemas.microsoft.com/office/drawing/2014/main" id="{472FDAE4-7772-46F5-A4E7-AA2EF3BC992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68FF766C-B724-456F-82A2-1B99911A5DC2}"/>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2064397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1464910-234A-42BD-981F-B96B5138AE78}"/>
              </a:ext>
            </a:extLst>
          </p:cNvPr>
          <p:cNvSpPr>
            <a:spLocks noGrp="1"/>
          </p:cNvSpPr>
          <p:nvPr>
            <p:ph type="dt" sz="half" idx="10"/>
          </p:nvPr>
        </p:nvSpPr>
        <p:spPr/>
        <p:txBody>
          <a:bodyPr/>
          <a:lstStyle/>
          <a:p>
            <a:fld id="{383D4A91-F9BD-4438-8FDE-B441749E5A42}" type="datetimeFigureOut">
              <a:rPr lang="sv-SE" smtClean="0"/>
              <a:t>2022-09-13</a:t>
            </a:fld>
            <a:endParaRPr lang="sv-SE"/>
          </a:p>
        </p:txBody>
      </p:sp>
      <p:sp>
        <p:nvSpPr>
          <p:cNvPr id="3" name="Platshållare för sidfot 2">
            <a:extLst>
              <a:ext uri="{FF2B5EF4-FFF2-40B4-BE49-F238E27FC236}">
                <a16:creationId xmlns:a16="http://schemas.microsoft.com/office/drawing/2014/main" id="{CD2617E9-6140-47D1-B324-F5A195C7F6F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58709858-16BD-4156-8095-E608360EB7A6}"/>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393450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38F610-428C-49B8-8189-853AEB62A8B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EC66DD8-B8D7-432F-8A5F-82EF5C83F6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EFECD33-968B-452E-B077-8CDF758C1B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5F813FC-7FD4-4E5E-9BA8-AAB39853E5F6}"/>
              </a:ext>
            </a:extLst>
          </p:cNvPr>
          <p:cNvSpPr>
            <a:spLocks noGrp="1"/>
          </p:cNvSpPr>
          <p:nvPr>
            <p:ph type="dt" sz="half" idx="10"/>
          </p:nvPr>
        </p:nvSpPr>
        <p:spPr/>
        <p:txBody>
          <a:bodyPr/>
          <a:lstStyle/>
          <a:p>
            <a:fld id="{383D4A91-F9BD-4438-8FDE-B441749E5A42}" type="datetimeFigureOut">
              <a:rPr lang="sv-SE" smtClean="0"/>
              <a:t>2022-09-13</a:t>
            </a:fld>
            <a:endParaRPr lang="sv-SE"/>
          </a:p>
        </p:txBody>
      </p:sp>
      <p:sp>
        <p:nvSpPr>
          <p:cNvPr id="6" name="Platshållare för sidfot 5">
            <a:extLst>
              <a:ext uri="{FF2B5EF4-FFF2-40B4-BE49-F238E27FC236}">
                <a16:creationId xmlns:a16="http://schemas.microsoft.com/office/drawing/2014/main" id="{C55AB287-A0F5-4EBE-902A-3F5AB8C0CA4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FD52B1E-AA81-4F1F-944B-C0301B996316}"/>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1499933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0A236B-8054-49E3-A371-6F8EFB6EC5E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7ADD5A96-164D-4229-A7F0-F6D778710C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AEF3A71-C236-49E1-B806-0A91D89374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89E94C9-4BE5-4CDA-AD30-C017ED8A8F6F}"/>
              </a:ext>
            </a:extLst>
          </p:cNvPr>
          <p:cNvSpPr>
            <a:spLocks noGrp="1"/>
          </p:cNvSpPr>
          <p:nvPr>
            <p:ph type="dt" sz="half" idx="10"/>
          </p:nvPr>
        </p:nvSpPr>
        <p:spPr/>
        <p:txBody>
          <a:bodyPr/>
          <a:lstStyle/>
          <a:p>
            <a:fld id="{383D4A91-F9BD-4438-8FDE-B441749E5A42}" type="datetimeFigureOut">
              <a:rPr lang="sv-SE" smtClean="0"/>
              <a:t>2022-09-13</a:t>
            </a:fld>
            <a:endParaRPr lang="sv-SE"/>
          </a:p>
        </p:txBody>
      </p:sp>
      <p:sp>
        <p:nvSpPr>
          <p:cNvPr id="6" name="Platshållare för sidfot 5">
            <a:extLst>
              <a:ext uri="{FF2B5EF4-FFF2-40B4-BE49-F238E27FC236}">
                <a16:creationId xmlns:a16="http://schemas.microsoft.com/office/drawing/2014/main" id="{5C19A044-7C28-41A9-B823-197763C3B13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9481860-DBEA-4DB3-8992-3C60459B5B03}"/>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3985851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DF6A40DF-F95C-476D-8E5A-9FA6B41FDD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8FF1CC4-80B9-405C-A13F-AA13A1B262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0AF8A9F-DF93-447A-B02F-2B8DCEEBB0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D4A91-F9BD-4438-8FDE-B441749E5A42}" type="datetimeFigureOut">
              <a:rPr lang="sv-SE" smtClean="0"/>
              <a:t>2022-09-13</a:t>
            </a:fld>
            <a:endParaRPr lang="sv-SE"/>
          </a:p>
        </p:txBody>
      </p:sp>
      <p:sp>
        <p:nvSpPr>
          <p:cNvPr id="5" name="Platshållare för sidfot 4">
            <a:extLst>
              <a:ext uri="{FF2B5EF4-FFF2-40B4-BE49-F238E27FC236}">
                <a16:creationId xmlns:a16="http://schemas.microsoft.com/office/drawing/2014/main" id="{52E656A8-90C7-42EB-B221-1CDFE2944D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8629183-9251-4684-B882-809CB2A6F0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E5594-6DCF-47D6-8EA3-DA32D472241E}" type="slidenum">
              <a:rPr lang="sv-SE" smtClean="0"/>
              <a:t>‹#›</a:t>
            </a:fld>
            <a:endParaRPr lang="sv-SE"/>
          </a:p>
        </p:txBody>
      </p:sp>
    </p:spTree>
    <p:extLst>
      <p:ext uri="{BB962C8B-B14F-4D97-AF65-F5344CB8AC3E}">
        <p14:creationId xmlns:p14="http://schemas.microsoft.com/office/powerpoint/2010/main" val="1456943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E07BC3-52F7-4CDD-ADA4-E55A1B30FAF6}"/>
              </a:ext>
            </a:extLst>
          </p:cNvPr>
          <p:cNvSpPr>
            <a:spLocks noGrp="1"/>
          </p:cNvSpPr>
          <p:nvPr>
            <p:ph type="ctrTitle"/>
          </p:nvPr>
        </p:nvSpPr>
        <p:spPr>
          <a:xfrm>
            <a:off x="906118" y="988711"/>
            <a:ext cx="5461000" cy="1540820"/>
          </a:xfrm>
        </p:spPr>
        <p:txBody>
          <a:bodyPr>
            <a:normAutofit/>
          </a:bodyPr>
          <a:lstStyle/>
          <a:p>
            <a:r>
              <a:rPr lang="sv-SE" sz="4400" dirty="0"/>
              <a:t>Föräldramöte U9</a:t>
            </a:r>
            <a:br>
              <a:rPr lang="sv-SE" sz="4400" dirty="0"/>
            </a:br>
            <a:r>
              <a:rPr lang="sv-SE" sz="4400" dirty="0"/>
              <a:t>10 sep - 22</a:t>
            </a:r>
          </a:p>
        </p:txBody>
      </p:sp>
      <p:sp>
        <p:nvSpPr>
          <p:cNvPr id="3" name="Underrubrik 2">
            <a:extLst>
              <a:ext uri="{FF2B5EF4-FFF2-40B4-BE49-F238E27FC236}">
                <a16:creationId xmlns:a16="http://schemas.microsoft.com/office/drawing/2014/main" id="{FAC4D8AE-BBAC-4944-A936-84D6B56C20F8}"/>
              </a:ext>
            </a:extLst>
          </p:cNvPr>
          <p:cNvSpPr>
            <a:spLocks noGrp="1"/>
          </p:cNvSpPr>
          <p:nvPr>
            <p:ph type="subTitle" idx="1"/>
          </p:nvPr>
        </p:nvSpPr>
        <p:spPr>
          <a:xfrm>
            <a:off x="3237230" y="3428359"/>
            <a:ext cx="4965700" cy="3038702"/>
          </a:xfrm>
        </p:spPr>
        <p:txBody>
          <a:bodyPr>
            <a:normAutofit fontScale="85000" lnSpcReduction="20000"/>
          </a:bodyPr>
          <a:lstStyle/>
          <a:p>
            <a:r>
              <a:rPr lang="sv-SE" sz="1800" dirty="0">
                <a:solidFill>
                  <a:schemeClr val="tx1">
                    <a:alpha val="80000"/>
                  </a:schemeClr>
                </a:solidFill>
              </a:rPr>
              <a:t>Organisation</a:t>
            </a:r>
          </a:p>
          <a:p>
            <a:r>
              <a:rPr lang="sv-SE" sz="1800" dirty="0">
                <a:solidFill>
                  <a:schemeClr val="tx1">
                    <a:alpha val="80000"/>
                  </a:schemeClr>
                </a:solidFill>
                <a:ea typeface="Calibri"/>
                <a:cs typeface="Calibri"/>
              </a:rPr>
              <a:t>Ekonomi</a:t>
            </a:r>
          </a:p>
          <a:p>
            <a:r>
              <a:rPr lang="sv-SE" sz="1800" dirty="0">
                <a:solidFill>
                  <a:schemeClr val="tx1">
                    <a:alpha val="80000"/>
                  </a:schemeClr>
                </a:solidFill>
              </a:rPr>
              <a:t>Träningar</a:t>
            </a:r>
            <a:endParaRPr lang="sv-SE" sz="1800" dirty="0">
              <a:solidFill>
                <a:schemeClr val="tx1">
                  <a:alpha val="80000"/>
                </a:schemeClr>
              </a:solidFill>
              <a:ea typeface="Calibri"/>
              <a:cs typeface="Calibri"/>
            </a:endParaRPr>
          </a:p>
          <a:p>
            <a:r>
              <a:rPr lang="sv-SE" sz="1800" dirty="0">
                <a:solidFill>
                  <a:schemeClr val="tx1">
                    <a:alpha val="80000"/>
                  </a:schemeClr>
                </a:solidFill>
              </a:rPr>
              <a:t>Match sammandrag</a:t>
            </a:r>
            <a:endParaRPr lang="sv-SE" sz="1800" dirty="0">
              <a:solidFill>
                <a:schemeClr val="tx1">
                  <a:alpha val="80000"/>
                </a:schemeClr>
              </a:solidFill>
              <a:ea typeface="Calibri"/>
              <a:cs typeface="Calibri"/>
            </a:endParaRPr>
          </a:p>
          <a:p>
            <a:r>
              <a:rPr lang="sv-SE" sz="1800" dirty="0">
                <a:solidFill>
                  <a:schemeClr val="tx1">
                    <a:alpha val="80000"/>
                  </a:schemeClr>
                </a:solidFill>
              </a:rPr>
              <a:t>Cup</a:t>
            </a:r>
            <a:endParaRPr lang="sv-SE" sz="1800" dirty="0">
              <a:solidFill>
                <a:schemeClr val="tx1">
                  <a:alpha val="80000"/>
                </a:schemeClr>
              </a:solidFill>
              <a:ea typeface="Calibri"/>
              <a:cs typeface="Calibri"/>
            </a:endParaRPr>
          </a:p>
          <a:p>
            <a:r>
              <a:rPr lang="sv-SE" sz="1800" dirty="0">
                <a:solidFill>
                  <a:schemeClr val="tx1">
                    <a:alpha val="80000"/>
                  </a:schemeClr>
                </a:solidFill>
              </a:rPr>
              <a:t>Målsättning</a:t>
            </a:r>
            <a:endParaRPr lang="sv-SE" sz="1800" dirty="0">
              <a:solidFill>
                <a:schemeClr val="tx1">
                  <a:alpha val="80000"/>
                </a:schemeClr>
              </a:solidFill>
              <a:ea typeface="Calibri"/>
              <a:cs typeface="Calibri"/>
            </a:endParaRPr>
          </a:p>
          <a:p>
            <a:r>
              <a:rPr lang="nn-NO" sz="1800" dirty="0">
                <a:solidFill>
                  <a:schemeClr val="tx1">
                    <a:alpha val="80000"/>
                  </a:schemeClr>
                </a:solidFill>
                <a:ea typeface="Calibri"/>
                <a:cs typeface="Calibri" panose="020F0502020204030204"/>
              </a:rPr>
              <a:t>Ordningsregler</a:t>
            </a:r>
          </a:p>
          <a:p>
            <a:r>
              <a:rPr lang="nn-NO" sz="1800" dirty="0">
                <a:solidFill>
                  <a:schemeClr val="tx1">
                    <a:alpha val="80000"/>
                  </a:schemeClr>
                </a:solidFill>
                <a:ea typeface="Calibri"/>
                <a:cs typeface="Calibri" panose="020F0502020204030204"/>
              </a:rPr>
              <a:t>Sponsring</a:t>
            </a:r>
          </a:p>
          <a:p>
            <a:r>
              <a:rPr lang="nn-NO" sz="1800" dirty="0">
                <a:solidFill>
                  <a:schemeClr val="tx1">
                    <a:alpha val="80000"/>
                  </a:schemeClr>
                </a:solidFill>
                <a:ea typeface="Calibri"/>
                <a:cs typeface="Calibri" panose="020F0502020204030204"/>
              </a:rPr>
              <a:t>Arrangemang</a:t>
            </a:r>
          </a:p>
          <a:p>
            <a:r>
              <a:rPr lang="nn-NO" sz="1800" dirty="0">
                <a:solidFill>
                  <a:schemeClr val="tx1">
                    <a:alpha val="80000"/>
                  </a:schemeClr>
                </a:solidFill>
                <a:ea typeface="Calibri"/>
                <a:cs typeface="Calibri" panose="020F0502020204030204"/>
              </a:rPr>
              <a:t>Försäljningsbeting</a:t>
            </a:r>
          </a:p>
          <a:p>
            <a:endParaRPr lang="nn-NO" sz="1800" dirty="0">
              <a:solidFill>
                <a:schemeClr val="tx1">
                  <a:alpha val="80000"/>
                </a:schemeClr>
              </a:solidFill>
              <a:ea typeface="Calibri"/>
              <a:cs typeface="Calibri" panose="020F0502020204030204"/>
            </a:endParaRPr>
          </a:p>
          <a:p>
            <a:endParaRPr lang="nn-NO" sz="1800" dirty="0">
              <a:solidFill>
                <a:schemeClr val="tx1">
                  <a:alpha val="80000"/>
                </a:schemeClr>
              </a:solidFill>
              <a:ea typeface="Calibri"/>
              <a:cs typeface="Calibri" panose="020F0502020204030204"/>
            </a:endParaRPr>
          </a:p>
          <a:p>
            <a:endParaRPr lang="nn-NO" sz="1800" dirty="0">
              <a:solidFill>
                <a:schemeClr val="tx1">
                  <a:alpha val="80000"/>
                </a:schemeClr>
              </a:solidFill>
              <a:ea typeface="Calibri"/>
              <a:cs typeface="Calibri" panose="020F0502020204030204"/>
            </a:endParaRPr>
          </a:p>
          <a:p>
            <a:endParaRPr lang="sv-SE" dirty="0"/>
          </a:p>
        </p:txBody>
      </p:sp>
      <p:pic>
        <p:nvPicPr>
          <p:cNvPr id="5" name="Bildobjekt 5" descr="En bild som visar text, clipart&#10;&#10;Automatiskt genererad beskrivning">
            <a:extLst>
              <a:ext uri="{FF2B5EF4-FFF2-40B4-BE49-F238E27FC236}">
                <a16:creationId xmlns:a16="http://schemas.microsoft.com/office/drawing/2014/main" id="{8DC8BB61-33D7-4356-A8F4-8D74A01FB1BC}"/>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4156600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1BB4235-D2CC-47B7-99FC-0999C25D892E}"/>
              </a:ext>
            </a:extLst>
          </p:cNvPr>
          <p:cNvSpPr>
            <a:spLocks noGrp="1"/>
          </p:cNvSpPr>
          <p:nvPr>
            <p:ph idx="1"/>
          </p:nvPr>
        </p:nvSpPr>
        <p:spPr>
          <a:xfrm>
            <a:off x="2956891" y="3816627"/>
            <a:ext cx="6278218" cy="1789043"/>
          </a:xfrm>
        </p:spPr>
        <p:txBody>
          <a:bodyPr>
            <a:normAutofit/>
          </a:bodyPr>
          <a:lstStyle/>
          <a:p>
            <a:pPr marL="0" indent="0">
              <a:buNone/>
            </a:pPr>
            <a:r>
              <a:rPr lang="sv-SE" sz="1800" dirty="0"/>
              <a:t>Arbetsbeting:</a:t>
            </a:r>
          </a:p>
          <a:p>
            <a:r>
              <a:rPr lang="sv-SE" sz="1800" dirty="0"/>
              <a:t>Kiosk (schema ansvarig Maria </a:t>
            </a:r>
            <a:r>
              <a:rPr lang="sv-SE" sz="1800" dirty="0" err="1"/>
              <a:t>Boija</a:t>
            </a:r>
            <a:r>
              <a:rPr lang="sv-SE" sz="1800" dirty="0"/>
              <a:t>)</a:t>
            </a:r>
          </a:p>
          <a:p>
            <a:r>
              <a:rPr lang="sv-SE" sz="1800" dirty="0"/>
              <a:t>Parkering (schema ansvarig Maria </a:t>
            </a:r>
            <a:r>
              <a:rPr lang="sv-SE" sz="1800" dirty="0" err="1"/>
              <a:t>Boija</a:t>
            </a:r>
            <a:r>
              <a:rPr lang="sv-SE" sz="1800" dirty="0"/>
              <a:t>)</a:t>
            </a:r>
          </a:p>
          <a:p>
            <a:r>
              <a:rPr lang="sv-SE" sz="1800" dirty="0"/>
              <a:t>Lilla </a:t>
            </a:r>
            <a:r>
              <a:rPr lang="sv-SE" sz="1800" dirty="0" err="1"/>
              <a:t>Sca</a:t>
            </a:r>
            <a:r>
              <a:rPr lang="sv-SE" sz="1800" dirty="0"/>
              <a:t> sammandrag</a:t>
            </a:r>
          </a:p>
          <a:p>
            <a:pPr marL="0" indent="0">
              <a:buNone/>
            </a:pPr>
            <a:endParaRPr lang="sv-SE" dirty="0"/>
          </a:p>
        </p:txBody>
      </p:sp>
      <p:pic>
        <p:nvPicPr>
          <p:cNvPr id="4" name="Bildobjekt 3" descr="En bild som visar text, clipart&#10;&#10;Automatiskt genererad beskrivning">
            <a:extLst>
              <a:ext uri="{FF2B5EF4-FFF2-40B4-BE49-F238E27FC236}">
                <a16:creationId xmlns:a16="http://schemas.microsoft.com/office/drawing/2014/main" id="{A890EDA2-E9A4-4D5C-8D89-5B9089F112C1}"/>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6" name="Rubrik 5">
            <a:extLst>
              <a:ext uri="{FF2B5EF4-FFF2-40B4-BE49-F238E27FC236}">
                <a16:creationId xmlns:a16="http://schemas.microsoft.com/office/drawing/2014/main" id="{B85321A8-80D8-40E3-BA00-5FBABF5C3FA4}"/>
              </a:ext>
            </a:extLst>
          </p:cNvPr>
          <p:cNvSpPr>
            <a:spLocks noGrp="1"/>
          </p:cNvSpPr>
          <p:nvPr>
            <p:ph type="title"/>
          </p:nvPr>
        </p:nvSpPr>
        <p:spPr>
          <a:xfrm>
            <a:off x="1394792" y="922979"/>
            <a:ext cx="10515600" cy="1325563"/>
          </a:xfrm>
        </p:spPr>
        <p:txBody>
          <a:bodyPr>
            <a:normAutofit/>
          </a:bodyPr>
          <a:lstStyle/>
          <a:p>
            <a:r>
              <a:rPr lang="sv-SE" dirty="0"/>
              <a:t>Arrangemang</a:t>
            </a:r>
            <a:br>
              <a:rPr lang="sv-SE" dirty="0"/>
            </a:br>
            <a:r>
              <a:rPr lang="sv-SE" sz="1600" dirty="0"/>
              <a:t>Scheman kommer att läggas ut på lagets hemsida, </a:t>
            </a:r>
            <a:br>
              <a:rPr lang="sv-SE" sz="1600" dirty="0"/>
            </a:br>
            <a:r>
              <a:rPr lang="sv-SE" sz="1600" dirty="0"/>
              <a:t>kan man inte jobba får man själv ordna med byte.</a:t>
            </a:r>
            <a:endParaRPr lang="sv-SE" dirty="0"/>
          </a:p>
        </p:txBody>
      </p:sp>
    </p:spTree>
    <p:extLst>
      <p:ext uri="{BB962C8B-B14F-4D97-AF65-F5344CB8AC3E}">
        <p14:creationId xmlns:p14="http://schemas.microsoft.com/office/powerpoint/2010/main" val="1600454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E5EB92-403A-4776-8B92-B36A22337959}"/>
              </a:ext>
            </a:extLst>
          </p:cNvPr>
          <p:cNvSpPr>
            <a:spLocks noGrp="1"/>
          </p:cNvSpPr>
          <p:nvPr>
            <p:ph type="title"/>
          </p:nvPr>
        </p:nvSpPr>
        <p:spPr>
          <a:xfrm>
            <a:off x="1045265" y="952452"/>
            <a:ext cx="4966252" cy="1266618"/>
          </a:xfrm>
        </p:spPr>
        <p:txBody>
          <a:bodyPr/>
          <a:lstStyle/>
          <a:p>
            <a:r>
              <a:rPr lang="sv-SE" dirty="0"/>
              <a:t>Försäljningsbeting</a:t>
            </a:r>
          </a:p>
        </p:txBody>
      </p:sp>
      <p:sp>
        <p:nvSpPr>
          <p:cNvPr id="3" name="Platshållare för innehåll 2">
            <a:extLst>
              <a:ext uri="{FF2B5EF4-FFF2-40B4-BE49-F238E27FC236}">
                <a16:creationId xmlns:a16="http://schemas.microsoft.com/office/drawing/2014/main" id="{AC08DB24-2CF1-4417-8DB4-E61BBD5F6377}"/>
              </a:ext>
            </a:extLst>
          </p:cNvPr>
          <p:cNvSpPr>
            <a:spLocks noGrp="1"/>
          </p:cNvSpPr>
          <p:nvPr>
            <p:ph idx="1"/>
          </p:nvPr>
        </p:nvSpPr>
        <p:spPr>
          <a:xfrm>
            <a:off x="2822546" y="3790122"/>
            <a:ext cx="6377941" cy="2426597"/>
          </a:xfrm>
        </p:spPr>
        <p:txBody>
          <a:bodyPr>
            <a:normAutofit/>
          </a:bodyPr>
          <a:lstStyle/>
          <a:p>
            <a:r>
              <a:rPr lang="sv-SE" sz="1800" dirty="0"/>
              <a:t>Toa och Hushållspapper ( </a:t>
            </a:r>
            <a:r>
              <a:rPr lang="sv-SE" sz="1800" dirty="0" err="1"/>
              <a:t>aug,dec,mars</a:t>
            </a:r>
            <a:r>
              <a:rPr lang="sv-SE" sz="1800" dirty="0"/>
              <a:t>) 10st/per spelare</a:t>
            </a:r>
          </a:p>
          <a:p>
            <a:r>
              <a:rPr lang="sv-SE" sz="1800" dirty="0"/>
              <a:t>Bingolotter frivillig försäljning</a:t>
            </a:r>
          </a:p>
          <a:p>
            <a:r>
              <a:rPr lang="sv-SE" sz="1800" dirty="0"/>
              <a:t>Sverigelotter, återkommer med mer info.</a:t>
            </a:r>
          </a:p>
          <a:p>
            <a:r>
              <a:rPr lang="sv-SE" sz="1800" dirty="0"/>
              <a:t>Vatten, återkommer med mer info.</a:t>
            </a:r>
          </a:p>
        </p:txBody>
      </p:sp>
      <p:pic>
        <p:nvPicPr>
          <p:cNvPr id="4" name="Bildobjekt 3" descr="En bild som visar text, clipart&#10;&#10;Automatiskt genererad beskrivning">
            <a:extLst>
              <a:ext uri="{FF2B5EF4-FFF2-40B4-BE49-F238E27FC236}">
                <a16:creationId xmlns:a16="http://schemas.microsoft.com/office/drawing/2014/main" id="{C7E6621F-A969-489A-9A58-4CC855F1168C}"/>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3803119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6101D3-7F8C-41E9-9FD4-BE378A5AD57F}"/>
              </a:ext>
            </a:extLst>
          </p:cNvPr>
          <p:cNvSpPr>
            <a:spLocks noGrp="1"/>
          </p:cNvSpPr>
          <p:nvPr>
            <p:ph type="title"/>
          </p:nvPr>
        </p:nvSpPr>
        <p:spPr>
          <a:xfrm>
            <a:off x="1485900" y="861067"/>
            <a:ext cx="4508500" cy="1449388"/>
          </a:xfrm>
        </p:spPr>
        <p:txBody>
          <a:bodyPr/>
          <a:lstStyle/>
          <a:p>
            <a:r>
              <a:rPr lang="sv-SE" dirty="0"/>
              <a:t>Organisation</a:t>
            </a:r>
          </a:p>
        </p:txBody>
      </p:sp>
      <p:sp>
        <p:nvSpPr>
          <p:cNvPr id="3" name="Platshållare för innehåll 2">
            <a:extLst>
              <a:ext uri="{FF2B5EF4-FFF2-40B4-BE49-F238E27FC236}">
                <a16:creationId xmlns:a16="http://schemas.microsoft.com/office/drawing/2014/main" id="{1B9A1204-6A3A-4FD3-A8FF-34FA20D46F7E}"/>
              </a:ext>
            </a:extLst>
          </p:cNvPr>
          <p:cNvSpPr>
            <a:spLocks noGrp="1"/>
          </p:cNvSpPr>
          <p:nvPr>
            <p:ph idx="1"/>
          </p:nvPr>
        </p:nvSpPr>
        <p:spPr>
          <a:xfrm>
            <a:off x="1298714" y="2071841"/>
            <a:ext cx="4159525" cy="1572508"/>
          </a:xfrm>
        </p:spPr>
        <p:txBody>
          <a:bodyPr>
            <a:normAutofit/>
          </a:bodyPr>
          <a:lstStyle/>
          <a:p>
            <a:r>
              <a:rPr lang="sv-SE" sz="1800" dirty="0"/>
              <a:t>Lagledare – Caroline Berg</a:t>
            </a:r>
          </a:p>
          <a:p>
            <a:r>
              <a:rPr lang="sv-SE" sz="1800" dirty="0"/>
              <a:t>Huvudtränare – Martin Grönblad</a:t>
            </a:r>
          </a:p>
          <a:p>
            <a:r>
              <a:rPr lang="sv-SE" sz="1800" dirty="0"/>
              <a:t>Ekonomi – Bella Grönblad</a:t>
            </a:r>
          </a:p>
          <a:p>
            <a:r>
              <a:rPr lang="sv-SE" sz="1800" dirty="0"/>
              <a:t>Cupansvarig </a:t>
            </a:r>
            <a:r>
              <a:rPr lang="sv-SE" sz="1800"/>
              <a:t>– Christian </a:t>
            </a:r>
            <a:r>
              <a:rPr lang="sv-SE" sz="1800" dirty="0"/>
              <a:t>Hald</a:t>
            </a:r>
          </a:p>
          <a:p>
            <a:endParaRPr lang="sv-SE" dirty="0"/>
          </a:p>
        </p:txBody>
      </p:sp>
      <p:pic>
        <p:nvPicPr>
          <p:cNvPr id="4" name="Bildobjekt 5" descr="En bild som visar text, clipart&#10;&#10;Automatiskt genererad beskrivning">
            <a:extLst>
              <a:ext uri="{FF2B5EF4-FFF2-40B4-BE49-F238E27FC236}">
                <a16:creationId xmlns:a16="http://schemas.microsoft.com/office/drawing/2014/main" id="{7820FF9A-AC7B-4FB2-A90F-3E7154E99A88}"/>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5" name="Platshållare för innehåll 2">
            <a:extLst>
              <a:ext uri="{FF2B5EF4-FFF2-40B4-BE49-F238E27FC236}">
                <a16:creationId xmlns:a16="http://schemas.microsoft.com/office/drawing/2014/main" id="{7652258D-BA93-4D59-A23F-3D8F16C828DE}"/>
              </a:ext>
            </a:extLst>
          </p:cNvPr>
          <p:cNvSpPr txBox="1">
            <a:spLocks/>
          </p:cNvSpPr>
          <p:nvPr/>
        </p:nvSpPr>
        <p:spPr>
          <a:xfrm>
            <a:off x="6586331" y="3886057"/>
            <a:ext cx="3843130" cy="20839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800" dirty="0"/>
              <a:t>Tränare</a:t>
            </a:r>
          </a:p>
          <a:p>
            <a:r>
              <a:rPr lang="sv-SE" sz="1800" dirty="0"/>
              <a:t>Anders Ahlström</a:t>
            </a:r>
          </a:p>
          <a:p>
            <a:r>
              <a:rPr lang="sv-SE" sz="1800" dirty="0"/>
              <a:t>Christoffer Backlund</a:t>
            </a:r>
          </a:p>
          <a:p>
            <a:r>
              <a:rPr lang="sv-SE" sz="1800" dirty="0"/>
              <a:t>Joakim Lundström</a:t>
            </a:r>
          </a:p>
          <a:p>
            <a:r>
              <a:rPr lang="sv-SE" sz="1800" dirty="0"/>
              <a:t>Hasse Swensson</a:t>
            </a:r>
          </a:p>
          <a:p>
            <a:endParaRPr lang="sv-SE" dirty="0"/>
          </a:p>
        </p:txBody>
      </p:sp>
      <p:sp>
        <p:nvSpPr>
          <p:cNvPr id="6" name="Platshållare för innehåll 2">
            <a:extLst>
              <a:ext uri="{FF2B5EF4-FFF2-40B4-BE49-F238E27FC236}">
                <a16:creationId xmlns:a16="http://schemas.microsoft.com/office/drawing/2014/main" id="{CD54CF69-34DB-4DBD-9269-612A6FE5AD2D}"/>
              </a:ext>
            </a:extLst>
          </p:cNvPr>
          <p:cNvSpPr txBox="1">
            <a:spLocks/>
          </p:cNvSpPr>
          <p:nvPr/>
        </p:nvSpPr>
        <p:spPr>
          <a:xfrm>
            <a:off x="1391480" y="3886057"/>
            <a:ext cx="3657598" cy="19315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800" dirty="0" err="1"/>
              <a:t>Materialare</a:t>
            </a:r>
            <a:endParaRPr lang="sv-SE" sz="1800" dirty="0"/>
          </a:p>
          <a:p>
            <a:r>
              <a:rPr lang="sv-SE" sz="1800" dirty="0"/>
              <a:t>Rikard Löfqvist</a:t>
            </a:r>
          </a:p>
          <a:p>
            <a:r>
              <a:rPr lang="sv-SE" sz="1800" dirty="0"/>
              <a:t>Anders Svensson</a:t>
            </a:r>
          </a:p>
          <a:p>
            <a:r>
              <a:rPr lang="sv-SE" sz="1800" dirty="0"/>
              <a:t>Olov Vinterfred</a:t>
            </a:r>
          </a:p>
          <a:p>
            <a:r>
              <a:rPr lang="sv-SE" sz="1800" dirty="0"/>
              <a:t>Bella Grönblad</a:t>
            </a:r>
          </a:p>
          <a:p>
            <a:endParaRPr lang="sv-SE" dirty="0"/>
          </a:p>
        </p:txBody>
      </p:sp>
    </p:spTree>
    <p:extLst>
      <p:ext uri="{BB962C8B-B14F-4D97-AF65-F5344CB8AC3E}">
        <p14:creationId xmlns:p14="http://schemas.microsoft.com/office/powerpoint/2010/main" val="34916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863BA8-1C8A-4AD5-8642-F9A1F83B5BA7}"/>
              </a:ext>
            </a:extLst>
          </p:cNvPr>
          <p:cNvSpPr>
            <a:spLocks noGrp="1"/>
          </p:cNvSpPr>
          <p:nvPr>
            <p:ph type="title"/>
          </p:nvPr>
        </p:nvSpPr>
        <p:spPr>
          <a:xfrm>
            <a:off x="1328531" y="965704"/>
            <a:ext cx="4873487" cy="1240114"/>
          </a:xfrm>
        </p:spPr>
        <p:txBody>
          <a:bodyPr>
            <a:normAutofit/>
          </a:bodyPr>
          <a:lstStyle/>
          <a:p>
            <a:r>
              <a:rPr lang="sv-SE" dirty="0"/>
              <a:t>Ekonomi</a:t>
            </a:r>
          </a:p>
        </p:txBody>
      </p:sp>
      <p:sp>
        <p:nvSpPr>
          <p:cNvPr id="3" name="Platshållare för innehåll 2">
            <a:extLst>
              <a:ext uri="{FF2B5EF4-FFF2-40B4-BE49-F238E27FC236}">
                <a16:creationId xmlns:a16="http://schemas.microsoft.com/office/drawing/2014/main" id="{EE3B65C4-A409-4C9A-A7CA-0661112CBD03}"/>
              </a:ext>
            </a:extLst>
          </p:cNvPr>
          <p:cNvSpPr>
            <a:spLocks noGrp="1"/>
          </p:cNvSpPr>
          <p:nvPr>
            <p:ph idx="1"/>
          </p:nvPr>
        </p:nvSpPr>
        <p:spPr>
          <a:xfrm>
            <a:off x="838200" y="3578087"/>
            <a:ext cx="10426148" cy="2809461"/>
          </a:xfrm>
        </p:spPr>
        <p:txBody>
          <a:bodyPr>
            <a:noAutofit/>
          </a:bodyPr>
          <a:lstStyle/>
          <a:p>
            <a:r>
              <a:rPr lang="sv-SE" sz="1800" dirty="0"/>
              <a:t>Fondera 25 000kr/år (det drar vi in på </a:t>
            </a:r>
            <a:r>
              <a:rPr lang="sv-SE" sz="1800" dirty="0" err="1"/>
              <a:t>Sca</a:t>
            </a:r>
            <a:r>
              <a:rPr lang="sv-SE" sz="1800" dirty="0"/>
              <a:t>-sammandraget)</a:t>
            </a:r>
          </a:p>
          <a:p>
            <a:r>
              <a:rPr lang="sv-SE" sz="1800" dirty="0"/>
              <a:t>Värmedressar 930kr/spelare. (spara 2000-5000kr, - 132kr/barn/5000kr)</a:t>
            </a:r>
          </a:p>
          <a:p>
            <a:r>
              <a:rPr lang="sv-SE" sz="1800" dirty="0"/>
              <a:t>Sponsring vi dragit in: Ringa 5000kr, Tre Jonsson Bygg 5000kr, </a:t>
            </a:r>
            <a:r>
              <a:rPr lang="sv-SE" sz="1800" dirty="0" err="1"/>
              <a:t>Ele</a:t>
            </a:r>
            <a:r>
              <a:rPr lang="sv-SE" sz="1800" dirty="0"/>
              <a:t> 5000kr, Norrlands Instrument installation 1000kr</a:t>
            </a:r>
          </a:p>
          <a:p>
            <a:r>
              <a:rPr lang="sv-SE" sz="1800" dirty="0"/>
              <a:t>Hockeyback ink hjul 549kr. (Vi beställer 20st priset hamnar på 467kr/</a:t>
            </a:r>
            <a:r>
              <a:rPr lang="sv-SE" sz="1800" dirty="0" err="1"/>
              <a:t>st</a:t>
            </a:r>
            <a:r>
              <a:rPr lang="sv-SE" sz="1800" dirty="0"/>
              <a:t> </a:t>
            </a:r>
            <a:r>
              <a:rPr lang="sv-SE" sz="1800" dirty="0" err="1"/>
              <a:t>exkl.frakt</a:t>
            </a:r>
            <a:r>
              <a:rPr lang="sv-SE" sz="1800" dirty="0"/>
              <a:t> ca 500kr/st.)</a:t>
            </a:r>
          </a:p>
          <a:p>
            <a:r>
              <a:rPr lang="sv-SE" sz="1800" dirty="0"/>
              <a:t>Damasker till matcher </a:t>
            </a:r>
            <a:r>
              <a:rPr lang="sv-SE" sz="1800" dirty="0" err="1"/>
              <a:t>youth</a:t>
            </a:r>
            <a:r>
              <a:rPr lang="sv-SE" sz="1800" dirty="0"/>
              <a:t> 200kr/</a:t>
            </a:r>
            <a:r>
              <a:rPr lang="sv-SE" sz="1800" dirty="0" err="1"/>
              <a:t>st</a:t>
            </a:r>
            <a:r>
              <a:rPr lang="sv-SE" sz="1800" dirty="0"/>
              <a:t>, JR 234kr/st.</a:t>
            </a:r>
          </a:p>
          <a:p>
            <a:r>
              <a:rPr lang="sv-SE" sz="1800" dirty="0"/>
              <a:t>Cupavgifter; ca 1000kr/2000kr i lagavgift som ska kunna betalas ur lagkassan. ( ca 400kr-500kr/spelare som man kanske får betala själv.</a:t>
            </a:r>
          </a:p>
        </p:txBody>
      </p:sp>
      <p:pic>
        <p:nvPicPr>
          <p:cNvPr id="4" name="Bildobjekt 5" descr="En bild som visar text, clipart&#10;&#10;Automatiskt genererad beskrivning">
            <a:extLst>
              <a:ext uri="{FF2B5EF4-FFF2-40B4-BE49-F238E27FC236}">
                <a16:creationId xmlns:a16="http://schemas.microsoft.com/office/drawing/2014/main" id="{B94466F4-7068-45C4-B579-679E269101FD}"/>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3354384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3F3CE2-F464-47E4-9F5B-1441D34BF12D}"/>
              </a:ext>
            </a:extLst>
          </p:cNvPr>
          <p:cNvSpPr>
            <a:spLocks noGrp="1"/>
          </p:cNvSpPr>
          <p:nvPr>
            <p:ph type="title"/>
          </p:nvPr>
        </p:nvSpPr>
        <p:spPr>
          <a:xfrm>
            <a:off x="2311400" y="1054100"/>
            <a:ext cx="2730500" cy="1347788"/>
          </a:xfrm>
        </p:spPr>
        <p:txBody>
          <a:bodyPr>
            <a:normAutofit/>
          </a:bodyPr>
          <a:lstStyle/>
          <a:p>
            <a:r>
              <a:rPr lang="sv-SE" dirty="0"/>
              <a:t>Träningar</a:t>
            </a:r>
          </a:p>
        </p:txBody>
      </p:sp>
      <p:sp>
        <p:nvSpPr>
          <p:cNvPr id="3" name="Platshållare för innehåll 2">
            <a:extLst>
              <a:ext uri="{FF2B5EF4-FFF2-40B4-BE49-F238E27FC236}">
                <a16:creationId xmlns:a16="http://schemas.microsoft.com/office/drawing/2014/main" id="{30C484A4-C035-4916-8580-D66E95F42B33}"/>
              </a:ext>
            </a:extLst>
          </p:cNvPr>
          <p:cNvSpPr>
            <a:spLocks noGrp="1"/>
          </p:cNvSpPr>
          <p:nvPr>
            <p:ph idx="1"/>
          </p:nvPr>
        </p:nvSpPr>
        <p:spPr>
          <a:xfrm>
            <a:off x="838200" y="3429001"/>
            <a:ext cx="11099800" cy="2920999"/>
          </a:xfrm>
        </p:spPr>
        <p:txBody>
          <a:bodyPr>
            <a:normAutofit/>
          </a:bodyPr>
          <a:lstStyle/>
          <a:p>
            <a:pPr lvl="1" algn="l"/>
            <a:r>
              <a:rPr lang="sv-SE" sz="1800" b="0" i="0" dirty="0">
                <a:solidFill>
                  <a:srgbClr val="000000"/>
                </a:solidFill>
                <a:effectLst/>
              </a:rPr>
              <a:t>Ungdomshallen (Fredagar 16:15, Lördagar 12:15), gäller från vecka 28.  </a:t>
            </a:r>
            <a:endParaRPr lang="sv-SE" b="0" i="0" dirty="0">
              <a:solidFill>
                <a:srgbClr val="000000"/>
              </a:solidFill>
              <a:effectLst/>
            </a:endParaRPr>
          </a:p>
          <a:p>
            <a:pPr lvl="1" algn="l"/>
            <a:r>
              <a:rPr lang="sv-SE" sz="1800" b="0" i="0" dirty="0">
                <a:solidFill>
                  <a:srgbClr val="000000"/>
                </a:solidFill>
                <a:effectLst/>
              </a:rPr>
              <a:t>Bandyplan (Onsdagar 16:00), brukar vara i drift runt höstlovet men beror på vädret </a:t>
            </a:r>
            <a:endParaRPr lang="sv-SE" b="0" i="0" dirty="0">
              <a:solidFill>
                <a:srgbClr val="000000"/>
              </a:solidFill>
              <a:effectLst/>
            </a:endParaRPr>
          </a:p>
          <a:p>
            <a:pPr lvl="1" algn="l"/>
            <a:r>
              <a:rPr lang="sv-SE" sz="1800" b="0" i="0" dirty="0">
                <a:solidFill>
                  <a:srgbClr val="000000"/>
                </a:solidFill>
                <a:effectLst/>
              </a:rPr>
              <a:t>Alla träningar läggs upp på laget och finns i kalendern. Vi skickar kallelse till alla träningar. Viktigt att svara! </a:t>
            </a:r>
            <a:endParaRPr lang="sv-SE" b="0" i="0" dirty="0">
              <a:solidFill>
                <a:srgbClr val="000000"/>
              </a:solidFill>
              <a:effectLst/>
            </a:endParaRPr>
          </a:p>
          <a:p>
            <a:pPr lvl="1" algn="l"/>
            <a:r>
              <a:rPr lang="sv-SE" sz="1800" b="0" i="0" dirty="0">
                <a:solidFill>
                  <a:srgbClr val="000000"/>
                </a:solidFill>
                <a:effectLst/>
              </a:rPr>
              <a:t>Det kan bli så att vi får någon extratid och det kommer med säkerhet bli så att våra tider flyttas vissa veckor på grund av cuper </a:t>
            </a:r>
            <a:r>
              <a:rPr lang="sv-SE" sz="1800" b="0" i="0" dirty="0" err="1">
                <a:solidFill>
                  <a:srgbClr val="000000"/>
                </a:solidFill>
                <a:effectLst/>
              </a:rPr>
              <a:t>etc</a:t>
            </a:r>
            <a:r>
              <a:rPr lang="sv-SE" sz="1800" b="0" i="0" dirty="0">
                <a:solidFill>
                  <a:srgbClr val="000000"/>
                </a:solidFill>
                <a:effectLst/>
              </a:rPr>
              <a:t>…Så fort vi vet så uppdaterar vi kalendern </a:t>
            </a:r>
            <a:endParaRPr lang="sv-SE" b="0" i="0" dirty="0">
              <a:solidFill>
                <a:srgbClr val="000000"/>
              </a:solidFill>
              <a:effectLst/>
            </a:endParaRPr>
          </a:p>
          <a:p>
            <a:pPr lvl="1" algn="l"/>
            <a:r>
              <a:rPr lang="sv-SE" sz="1800" b="0" i="0" dirty="0">
                <a:solidFill>
                  <a:srgbClr val="000000"/>
                </a:solidFill>
                <a:effectLst/>
              </a:rPr>
              <a:t>Tappar vi en träningstid så kan det bli så att vi hyr en gympasal eller drar ihop någon annan aktivitet </a:t>
            </a:r>
            <a:endParaRPr lang="sv-SE" b="0" i="0" dirty="0">
              <a:solidFill>
                <a:srgbClr val="000000"/>
              </a:solidFill>
              <a:effectLst/>
            </a:endParaRPr>
          </a:p>
          <a:p>
            <a:pPr lvl="1" algn="l"/>
            <a:r>
              <a:rPr lang="sv-SE" sz="1800" b="0" i="0" dirty="0">
                <a:solidFill>
                  <a:srgbClr val="000000"/>
                </a:solidFill>
                <a:effectLst/>
              </a:rPr>
              <a:t>Det finns möjlighet att träna med TKH och Team-13 för dom som vill träna extra. Man tar kontakt med oss ledare om man är intresserad.  </a:t>
            </a:r>
            <a:endParaRPr lang="sv-SE" b="0" i="0" dirty="0">
              <a:solidFill>
                <a:srgbClr val="000000"/>
              </a:solidFill>
              <a:effectLst/>
            </a:endParaRPr>
          </a:p>
          <a:p>
            <a:endParaRPr lang="sv-SE" dirty="0"/>
          </a:p>
        </p:txBody>
      </p:sp>
      <p:pic>
        <p:nvPicPr>
          <p:cNvPr id="4" name="Bildobjekt 5" descr="En bild som visar text, clipart&#10;&#10;Automatiskt genererad beskrivning">
            <a:extLst>
              <a:ext uri="{FF2B5EF4-FFF2-40B4-BE49-F238E27FC236}">
                <a16:creationId xmlns:a16="http://schemas.microsoft.com/office/drawing/2014/main" id="{77CD07C4-BFD3-40D0-B415-24A74E7D6256}"/>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2025209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CB2111-3592-42FE-9C1A-A440C3AF59A1}"/>
              </a:ext>
            </a:extLst>
          </p:cNvPr>
          <p:cNvSpPr>
            <a:spLocks noGrp="1"/>
          </p:cNvSpPr>
          <p:nvPr>
            <p:ph type="title"/>
          </p:nvPr>
        </p:nvSpPr>
        <p:spPr>
          <a:xfrm>
            <a:off x="990600" y="1089667"/>
            <a:ext cx="5257800" cy="1296988"/>
          </a:xfrm>
        </p:spPr>
        <p:txBody>
          <a:bodyPr/>
          <a:lstStyle/>
          <a:p>
            <a:r>
              <a:rPr lang="sv-SE" dirty="0"/>
              <a:t>Match sammandrag</a:t>
            </a:r>
          </a:p>
        </p:txBody>
      </p:sp>
      <p:sp>
        <p:nvSpPr>
          <p:cNvPr id="3" name="Platshållare för innehåll 2">
            <a:extLst>
              <a:ext uri="{FF2B5EF4-FFF2-40B4-BE49-F238E27FC236}">
                <a16:creationId xmlns:a16="http://schemas.microsoft.com/office/drawing/2014/main" id="{C760D085-0F53-44E7-8157-594AA0678310}"/>
              </a:ext>
            </a:extLst>
          </p:cNvPr>
          <p:cNvSpPr>
            <a:spLocks noGrp="1"/>
          </p:cNvSpPr>
          <p:nvPr>
            <p:ph idx="1"/>
          </p:nvPr>
        </p:nvSpPr>
        <p:spPr>
          <a:xfrm>
            <a:off x="1263650" y="3647433"/>
            <a:ext cx="9664700" cy="2260600"/>
          </a:xfrm>
        </p:spPr>
        <p:txBody>
          <a:bodyPr/>
          <a:lstStyle/>
          <a:p>
            <a:pPr lvl="1" algn="l"/>
            <a:r>
              <a:rPr lang="sv-SE" sz="1800" b="0" i="0" dirty="0">
                <a:solidFill>
                  <a:srgbClr val="000000"/>
                </a:solidFill>
                <a:effectLst/>
              </a:rPr>
              <a:t>Alla planerade matchsammandrag ligger i kalendern på laget </a:t>
            </a:r>
            <a:endParaRPr lang="sv-SE" b="0" i="0" dirty="0">
              <a:solidFill>
                <a:srgbClr val="000000"/>
              </a:solidFill>
              <a:effectLst/>
            </a:endParaRPr>
          </a:p>
          <a:p>
            <a:pPr lvl="1" algn="l"/>
            <a:r>
              <a:rPr lang="sv-SE" sz="1800" b="0" i="0" dirty="0">
                <a:solidFill>
                  <a:srgbClr val="000000"/>
                </a:solidFill>
                <a:effectLst/>
              </a:rPr>
              <a:t>Det kommer att vara 3 sammandrag innan jul och 3 sammandrag efter jul </a:t>
            </a:r>
            <a:endParaRPr lang="sv-SE" b="0" i="0" dirty="0">
              <a:solidFill>
                <a:srgbClr val="000000"/>
              </a:solidFill>
              <a:effectLst/>
            </a:endParaRPr>
          </a:p>
          <a:p>
            <a:pPr lvl="1" algn="l"/>
            <a:r>
              <a:rPr lang="sv-SE" sz="1800" b="0" i="0" dirty="0">
                <a:solidFill>
                  <a:srgbClr val="000000"/>
                </a:solidFill>
                <a:effectLst/>
              </a:rPr>
              <a:t>Varje sammandrag spelar lagen 3 matcher (1x15 med pipbyten). Ytan är 15x20 m och 3 utespelare + målvakt är på isen.   </a:t>
            </a:r>
            <a:endParaRPr lang="sv-SE" b="0" i="0" dirty="0">
              <a:solidFill>
                <a:srgbClr val="000000"/>
              </a:solidFill>
              <a:effectLst/>
            </a:endParaRPr>
          </a:p>
          <a:p>
            <a:pPr lvl="1" algn="l"/>
            <a:r>
              <a:rPr lang="sv-SE" sz="1800" b="0" i="0" dirty="0">
                <a:solidFill>
                  <a:srgbClr val="000000"/>
                </a:solidFill>
                <a:effectLst/>
              </a:rPr>
              <a:t>Vi har anmält 2 lag till seriespel men undersöker möjligheten att ta med ett 3:e lag så att barnen får spela mer. </a:t>
            </a:r>
            <a:endParaRPr lang="sv-SE" b="0" i="0" dirty="0">
              <a:solidFill>
                <a:srgbClr val="000000"/>
              </a:solidFill>
              <a:effectLst/>
            </a:endParaRPr>
          </a:p>
          <a:p>
            <a:pPr lvl="1" algn="l"/>
            <a:r>
              <a:rPr lang="sv-SE" sz="1800" b="0" i="0" dirty="0">
                <a:solidFill>
                  <a:srgbClr val="000000"/>
                </a:solidFill>
                <a:effectLst/>
              </a:rPr>
              <a:t>Blir vi kort om spelare så lånar vi in från TKH/tjej eller team-13.</a:t>
            </a:r>
            <a:endParaRPr lang="sv-SE" b="0" i="0" dirty="0">
              <a:solidFill>
                <a:srgbClr val="000000"/>
              </a:solidFill>
              <a:effectLst/>
            </a:endParaRPr>
          </a:p>
          <a:p>
            <a:endParaRPr lang="sv-SE" dirty="0"/>
          </a:p>
        </p:txBody>
      </p:sp>
      <p:pic>
        <p:nvPicPr>
          <p:cNvPr id="6" name="Bildobjekt 5" descr="En bild som visar text, clipart&#10;&#10;Automatiskt genererad beskrivning">
            <a:extLst>
              <a:ext uri="{FF2B5EF4-FFF2-40B4-BE49-F238E27FC236}">
                <a16:creationId xmlns:a16="http://schemas.microsoft.com/office/drawing/2014/main" id="{859B4FBA-192F-4591-9957-E5F2C02F399B}"/>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840798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043E31-94A1-4B1B-ABB5-51888E2667F0}"/>
              </a:ext>
            </a:extLst>
          </p:cNvPr>
          <p:cNvSpPr>
            <a:spLocks noGrp="1"/>
          </p:cNvSpPr>
          <p:nvPr>
            <p:ph type="title"/>
          </p:nvPr>
        </p:nvSpPr>
        <p:spPr>
          <a:xfrm>
            <a:off x="1041400" y="1458911"/>
            <a:ext cx="5168900" cy="850901"/>
          </a:xfrm>
        </p:spPr>
        <p:txBody>
          <a:bodyPr>
            <a:normAutofit fontScale="90000"/>
          </a:bodyPr>
          <a:lstStyle/>
          <a:p>
            <a:r>
              <a:rPr lang="sv-SE" dirty="0"/>
              <a:t>Cup</a:t>
            </a:r>
            <a:br>
              <a:rPr lang="sv-SE" dirty="0"/>
            </a:br>
            <a:r>
              <a:rPr lang="sv-SE" sz="2000" b="0" i="0" dirty="0">
                <a:solidFill>
                  <a:srgbClr val="000000"/>
                </a:solidFill>
                <a:effectLst/>
              </a:rPr>
              <a:t>Cupansvarig : Christian Hald, pappa till Nils</a:t>
            </a:r>
            <a:br>
              <a:rPr lang="sv-SE" sz="4400" b="0" i="0" dirty="0">
                <a:solidFill>
                  <a:srgbClr val="000000"/>
                </a:solidFill>
                <a:effectLst/>
                <a:latin typeface="Arial" panose="020B0604020202020204" pitchFamily="34" charset="0"/>
              </a:rPr>
            </a:br>
            <a:endParaRPr lang="sv-SE" dirty="0"/>
          </a:p>
        </p:txBody>
      </p:sp>
      <p:sp>
        <p:nvSpPr>
          <p:cNvPr id="3" name="Platshållare för innehåll 2">
            <a:extLst>
              <a:ext uri="{FF2B5EF4-FFF2-40B4-BE49-F238E27FC236}">
                <a16:creationId xmlns:a16="http://schemas.microsoft.com/office/drawing/2014/main" id="{E532E250-9228-4784-AFC0-6C4ADE7660D4}"/>
              </a:ext>
            </a:extLst>
          </p:cNvPr>
          <p:cNvSpPr>
            <a:spLocks noGrp="1"/>
          </p:cNvSpPr>
          <p:nvPr>
            <p:ph idx="1"/>
          </p:nvPr>
        </p:nvSpPr>
        <p:spPr>
          <a:xfrm>
            <a:off x="2209800" y="4065587"/>
            <a:ext cx="7772400" cy="1333502"/>
          </a:xfrm>
        </p:spPr>
        <p:txBody>
          <a:bodyPr/>
          <a:lstStyle/>
          <a:p>
            <a:pPr lvl="1" algn="l"/>
            <a:r>
              <a:rPr lang="sv-SE" sz="1800" b="0" i="0" dirty="0">
                <a:solidFill>
                  <a:srgbClr val="000000"/>
                </a:solidFill>
                <a:effectLst/>
              </a:rPr>
              <a:t>Vår egna </a:t>
            </a:r>
            <a:r>
              <a:rPr lang="sv-SE" sz="1800" b="0" i="0" dirty="0" err="1">
                <a:solidFill>
                  <a:srgbClr val="000000"/>
                </a:solidFill>
                <a:effectLst/>
              </a:rPr>
              <a:t>hemmacup</a:t>
            </a:r>
            <a:r>
              <a:rPr lang="sv-SE" sz="1800" dirty="0">
                <a:solidFill>
                  <a:srgbClr val="000000"/>
                </a:solidFill>
              </a:rPr>
              <a:t> (sammandrag) </a:t>
            </a:r>
            <a:r>
              <a:rPr lang="sv-SE" sz="1800" b="0" i="0" dirty="0">
                <a:solidFill>
                  <a:srgbClr val="000000"/>
                </a:solidFill>
                <a:effectLst/>
              </a:rPr>
              <a:t>är Lilla SCA-dagen 29 oktober </a:t>
            </a:r>
          </a:p>
          <a:p>
            <a:pPr lvl="1" algn="l"/>
            <a:r>
              <a:rPr lang="sv-SE" sz="1800" b="0" i="0" dirty="0">
                <a:solidFill>
                  <a:srgbClr val="000000"/>
                </a:solidFill>
                <a:effectLst/>
              </a:rPr>
              <a:t>Njurunda anordnar hockeyfestivalen i slutet av säsongen </a:t>
            </a:r>
          </a:p>
          <a:p>
            <a:pPr lvl="1" algn="l"/>
            <a:r>
              <a:rPr lang="sv-SE" sz="1800" b="0" i="0" dirty="0">
                <a:solidFill>
                  <a:srgbClr val="000000"/>
                </a:solidFill>
                <a:effectLst/>
              </a:rPr>
              <a:t>Vi ledare vill hitta ytterligare en cup under säsongen. </a:t>
            </a:r>
          </a:p>
          <a:p>
            <a:endParaRPr lang="sv-SE" dirty="0"/>
          </a:p>
        </p:txBody>
      </p:sp>
      <p:pic>
        <p:nvPicPr>
          <p:cNvPr id="4" name="Bildobjekt 3" descr="En bild som visar text, clipart&#10;&#10;Automatiskt genererad beskrivning">
            <a:extLst>
              <a:ext uri="{FF2B5EF4-FFF2-40B4-BE49-F238E27FC236}">
                <a16:creationId xmlns:a16="http://schemas.microsoft.com/office/drawing/2014/main" id="{9632FC65-7FC2-4224-BA2D-0E0EDD403518}"/>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199141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7C25FC-4BED-49C1-A697-FE8A846213BC}"/>
              </a:ext>
            </a:extLst>
          </p:cNvPr>
          <p:cNvSpPr>
            <a:spLocks noGrp="1"/>
          </p:cNvSpPr>
          <p:nvPr>
            <p:ph type="title"/>
          </p:nvPr>
        </p:nvSpPr>
        <p:spPr>
          <a:xfrm>
            <a:off x="1612900" y="952500"/>
            <a:ext cx="5168900" cy="1373189"/>
          </a:xfrm>
        </p:spPr>
        <p:txBody>
          <a:bodyPr/>
          <a:lstStyle/>
          <a:p>
            <a:r>
              <a:rPr lang="sv-SE" dirty="0"/>
              <a:t>Målsättning</a:t>
            </a:r>
          </a:p>
        </p:txBody>
      </p:sp>
      <p:sp>
        <p:nvSpPr>
          <p:cNvPr id="3" name="Platshållare för innehåll 2">
            <a:extLst>
              <a:ext uri="{FF2B5EF4-FFF2-40B4-BE49-F238E27FC236}">
                <a16:creationId xmlns:a16="http://schemas.microsoft.com/office/drawing/2014/main" id="{D4E20F74-E2F8-4C93-BD72-349BE72A3B30}"/>
              </a:ext>
            </a:extLst>
          </p:cNvPr>
          <p:cNvSpPr>
            <a:spLocks noGrp="1"/>
          </p:cNvSpPr>
          <p:nvPr>
            <p:ph idx="1"/>
          </p:nvPr>
        </p:nvSpPr>
        <p:spPr>
          <a:xfrm>
            <a:off x="1016000" y="3987800"/>
            <a:ext cx="9982200" cy="1651000"/>
          </a:xfrm>
        </p:spPr>
        <p:txBody>
          <a:bodyPr/>
          <a:lstStyle/>
          <a:p>
            <a:pPr lvl="1" algn="l"/>
            <a:r>
              <a:rPr lang="sv-SE" sz="1800" b="0" i="0" dirty="0">
                <a:solidFill>
                  <a:srgbClr val="000000"/>
                </a:solidFill>
                <a:effectLst/>
              </a:rPr>
              <a:t>Grunder i skridskoteknik. Vi kommer att stegra svårighetsgraden under säsongen. </a:t>
            </a:r>
            <a:endParaRPr lang="sv-SE" b="0" i="0" dirty="0">
              <a:solidFill>
                <a:srgbClr val="000000"/>
              </a:solidFill>
              <a:effectLst/>
            </a:endParaRPr>
          </a:p>
          <a:p>
            <a:pPr lvl="1" algn="l"/>
            <a:r>
              <a:rPr lang="sv-SE" sz="1800" b="0" i="0" dirty="0">
                <a:solidFill>
                  <a:srgbClr val="000000"/>
                </a:solidFill>
                <a:effectLst/>
              </a:rPr>
              <a:t>Mer lagspel än individuella prestationer och soloåkningar </a:t>
            </a:r>
            <a:endParaRPr lang="sv-SE" b="0" i="0" dirty="0">
              <a:solidFill>
                <a:srgbClr val="000000"/>
              </a:solidFill>
              <a:effectLst/>
            </a:endParaRPr>
          </a:p>
          <a:p>
            <a:pPr lvl="1" algn="l"/>
            <a:r>
              <a:rPr lang="sv-SE" sz="1800" b="0" i="0" dirty="0">
                <a:solidFill>
                  <a:srgbClr val="000000"/>
                </a:solidFill>
                <a:effectLst/>
              </a:rPr>
              <a:t>Få fler spelare bekväma med kampmoment under träningar/matcher </a:t>
            </a:r>
            <a:endParaRPr lang="sv-SE" b="0" i="0" dirty="0">
              <a:solidFill>
                <a:srgbClr val="000000"/>
              </a:solidFill>
              <a:effectLst/>
            </a:endParaRPr>
          </a:p>
          <a:p>
            <a:pPr lvl="1" algn="l"/>
            <a:r>
              <a:rPr lang="sv-SE" sz="1800" b="0" i="0" dirty="0">
                <a:solidFill>
                  <a:srgbClr val="000000"/>
                </a:solidFill>
                <a:effectLst/>
              </a:rPr>
              <a:t>Träna på små ytor och med få spelare för att få fler involverade i spelet </a:t>
            </a:r>
            <a:endParaRPr lang="sv-SE" b="0" i="0" dirty="0">
              <a:solidFill>
                <a:srgbClr val="000000"/>
              </a:solidFill>
              <a:effectLst/>
            </a:endParaRPr>
          </a:p>
          <a:p>
            <a:endParaRPr lang="sv-SE" dirty="0"/>
          </a:p>
        </p:txBody>
      </p:sp>
      <p:pic>
        <p:nvPicPr>
          <p:cNvPr id="4" name="Bildobjekt 3" descr="En bild som visar text, clipart&#10;&#10;Automatiskt genererad beskrivning">
            <a:extLst>
              <a:ext uri="{FF2B5EF4-FFF2-40B4-BE49-F238E27FC236}">
                <a16:creationId xmlns:a16="http://schemas.microsoft.com/office/drawing/2014/main" id="{F0C02817-D6FB-4FF5-908E-A732BE3781D2}"/>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889792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C2D3C7-C387-4153-B7B6-8B2E642B3E64}"/>
              </a:ext>
            </a:extLst>
          </p:cNvPr>
          <p:cNvSpPr>
            <a:spLocks noGrp="1"/>
          </p:cNvSpPr>
          <p:nvPr>
            <p:ph type="title"/>
          </p:nvPr>
        </p:nvSpPr>
        <p:spPr>
          <a:xfrm>
            <a:off x="1219200" y="911867"/>
            <a:ext cx="5054600" cy="1347788"/>
          </a:xfrm>
        </p:spPr>
        <p:txBody>
          <a:bodyPr/>
          <a:lstStyle/>
          <a:p>
            <a:r>
              <a:rPr lang="sv-SE" dirty="0"/>
              <a:t>Ordningsregler</a:t>
            </a:r>
          </a:p>
        </p:txBody>
      </p:sp>
      <p:pic>
        <p:nvPicPr>
          <p:cNvPr id="4" name="Bildobjekt 3" descr="En bild som visar text, clipart&#10;&#10;Automatiskt genererad beskrivning">
            <a:extLst>
              <a:ext uri="{FF2B5EF4-FFF2-40B4-BE49-F238E27FC236}">
                <a16:creationId xmlns:a16="http://schemas.microsoft.com/office/drawing/2014/main" id="{DBA1310A-7B26-470D-B1F5-53FDEE44C4E6}"/>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5" name="Rectangle 1">
            <a:extLst>
              <a:ext uri="{FF2B5EF4-FFF2-40B4-BE49-F238E27FC236}">
                <a16:creationId xmlns:a16="http://schemas.microsoft.com/office/drawing/2014/main" id="{CC10EBF2-D63F-444C-8446-D3E12552AF22}"/>
              </a:ext>
            </a:extLst>
          </p:cNvPr>
          <p:cNvSpPr>
            <a:spLocks noGrp="1" noChangeArrowheads="1"/>
          </p:cNvSpPr>
          <p:nvPr>
            <p:ph idx="1"/>
          </p:nvPr>
        </p:nvSpPr>
        <p:spPr bwMode="auto">
          <a:xfrm>
            <a:off x="1219200" y="4044528"/>
            <a:ext cx="9157252" cy="169277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pPr>
            <a:r>
              <a:rPr kumimoji="0" lang="sv-SE" altLang="sv-SE" sz="1800" b="0" i="0" u="none" strike="noStrike" cap="none" normalizeH="0" baseline="0" dirty="0">
                <a:ln>
                  <a:noFill/>
                </a:ln>
                <a:solidFill>
                  <a:srgbClr val="000000"/>
                </a:solidFill>
                <a:effectLst/>
                <a:cs typeface="Arial" panose="020B0604020202020204" pitchFamily="34" charset="0"/>
              </a:rPr>
              <a:t>Vi ledare vill ha ordning och reda när laget är samlat (Man plockar upp efter sig, håller koll på sina grejer, man brottas inte på isen, leker inte med puckar när vi har genomgång) </a:t>
            </a:r>
          </a:p>
          <a:p>
            <a:pPr marL="0" marR="0" lvl="0" indent="0" algn="l" defTabSz="914400" rtl="0" eaLnBrk="0" fontAlgn="base" latinLnBrk="0" hangingPunct="0">
              <a:lnSpc>
                <a:spcPct val="100000"/>
              </a:lnSpc>
              <a:spcBef>
                <a:spcPct val="0"/>
              </a:spcBef>
              <a:spcAft>
                <a:spcPct val="0"/>
              </a:spcAft>
              <a:buClrTx/>
              <a:buSzTx/>
              <a:buNone/>
              <a:tabLst/>
            </a:pPr>
            <a:endParaRPr kumimoji="0" lang="sv-SE" altLang="sv-SE" sz="2400" b="0" i="0" u="none" strike="noStrike" cap="none" normalizeH="0" baseline="0" dirty="0">
              <a:ln>
                <a:noFill/>
              </a:ln>
              <a:solidFill>
                <a:srgbClr val="000000"/>
              </a:solidFill>
              <a:effectLst/>
              <a:cs typeface="Calibri" panose="020F0502020204030204" pitchFamily="34" charset="0"/>
            </a:endParaRPr>
          </a:p>
          <a:p>
            <a:pPr marR="0" lvl="0" algn="l" defTabSz="914400" rtl="0" eaLnBrk="0" fontAlgn="base" latinLnBrk="0" hangingPunct="0">
              <a:lnSpc>
                <a:spcPct val="100000"/>
              </a:lnSpc>
              <a:spcBef>
                <a:spcPct val="0"/>
              </a:spcBef>
              <a:spcAft>
                <a:spcPct val="0"/>
              </a:spcAft>
              <a:buClrTx/>
              <a:buSzTx/>
              <a:tabLst/>
            </a:pPr>
            <a:r>
              <a:rPr kumimoji="0" lang="sv-SE" altLang="sv-SE" sz="1800" b="0" i="0" u="none" strike="noStrike" cap="none" normalizeH="0" baseline="0" dirty="0">
                <a:ln>
                  <a:noFill/>
                </a:ln>
                <a:solidFill>
                  <a:srgbClr val="000000"/>
                </a:solidFill>
                <a:effectLst/>
                <a:cs typeface="Arial" panose="020B0604020202020204" pitchFamily="34" charset="0"/>
              </a:rPr>
              <a:t>Man ska vara en bra lagkompis. Alla ska känna sig välkomna i gruppen.  </a:t>
            </a:r>
            <a:endParaRPr kumimoji="0" lang="sv-SE" altLang="sv-SE" b="0" i="0" u="none" strike="noStrike" cap="none" normalizeH="0" baseline="0" dirty="0">
              <a:ln>
                <a:noFill/>
              </a:ln>
              <a:solidFill>
                <a:srgbClr val="000000"/>
              </a:solidFill>
              <a:effectLst/>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sv-SE" altLang="sv-SE" sz="800" b="0" i="0" u="none" strike="noStrike" cap="none" normalizeH="0" baseline="0" dirty="0">
                <a:ln>
                  <a:noFill/>
                </a:ln>
                <a:solidFill>
                  <a:schemeClr val="tx1"/>
                </a:solidFill>
                <a:effectLst/>
              </a:rPr>
            </a:b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27201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0DDAB0-4CC8-41A0-83DA-41AB2E3223DB}"/>
              </a:ext>
            </a:extLst>
          </p:cNvPr>
          <p:cNvSpPr>
            <a:spLocks noGrp="1"/>
          </p:cNvSpPr>
          <p:nvPr>
            <p:ph type="title"/>
          </p:nvPr>
        </p:nvSpPr>
        <p:spPr>
          <a:xfrm>
            <a:off x="1816100" y="873767"/>
            <a:ext cx="5346700" cy="1423988"/>
          </a:xfrm>
        </p:spPr>
        <p:txBody>
          <a:bodyPr/>
          <a:lstStyle/>
          <a:p>
            <a:r>
              <a:rPr lang="sv-SE" dirty="0"/>
              <a:t>Sponsring</a:t>
            </a:r>
          </a:p>
        </p:txBody>
      </p:sp>
      <p:sp>
        <p:nvSpPr>
          <p:cNvPr id="3" name="Platshållare för innehåll 2">
            <a:extLst>
              <a:ext uri="{FF2B5EF4-FFF2-40B4-BE49-F238E27FC236}">
                <a16:creationId xmlns:a16="http://schemas.microsoft.com/office/drawing/2014/main" id="{362640A8-44E1-4509-A041-B1CE8BBD56D8}"/>
              </a:ext>
            </a:extLst>
          </p:cNvPr>
          <p:cNvSpPr>
            <a:spLocks noGrp="1"/>
          </p:cNvSpPr>
          <p:nvPr>
            <p:ph idx="1"/>
          </p:nvPr>
        </p:nvSpPr>
        <p:spPr>
          <a:xfrm>
            <a:off x="825500" y="3880642"/>
            <a:ext cx="10363200" cy="2418557"/>
          </a:xfrm>
        </p:spPr>
        <p:txBody>
          <a:bodyPr>
            <a:normAutofit/>
          </a:bodyPr>
          <a:lstStyle/>
          <a:p>
            <a:r>
              <a:rPr lang="sv-SE" sz="1800" b="0" i="0" dirty="0">
                <a:solidFill>
                  <a:srgbClr val="000000"/>
                </a:solidFill>
                <a:effectLst/>
              </a:rPr>
              <a:t>Varje sponsring innebär avdrag så det är därför vi påminner er alla om att jaga sponsorer.</a:t>
            </a:r>
            <a:br>
              <a:rPr lang="sv-SE" sz="1800" dirty="0"/>
            </a:br>
            <a:r>
              <a:rPr lang="sv-SE" sz="1800" b="0" i="0" dirty="0">
                <a:solidFill>
                  <a:srgbClr val="000000"/>
                </a:solidFill>
                <a:effectLst/>
              </a:rPr>
              <a:t>Det är ett fantastisk tillfälle för företag och restauranger att få lokal marknadsföring i form av strax över 20 </a:t>
            </a:r>
            <a:r>
              <a:rPr lang="sv-SE" sz="1800" b="0" i="0" dirty="0" err="1">
                <a:solidFill>
                  <a:srgbClr val="000000"/>
                </a:solidFill>
                <a:effectLst/>
              </a:rPr>
              <a:t>st</a:t>
            </a:r>
            <a:r>
              <a:rPr lang="sv-SE" sz="1800" b="0" i="0" dirty="0">
                <a:solidFill>
                  <a:srgbClr val="000000"/>
                </a:solidFill>
                <a:effectLst/>
              </a:rPr>
              <a:t> vandrande reklampelare som får </a:t>
            </a:r>
            <a:r>
              <a:rPr lang="sv-SE" sz="1800" b="0" i="0" dirty="0" err="1">
                <a:solidFill>
                  <a:srgbClr val="000000"/>
                </a:solidFill>
                <a:effectLst/>
              </a:rPr>
              <a:t>lagkläder</a:t>
            </a:r>
            <a:r>
              <a:rPr lang="sv-SE" sz="1800" b="0" i="0" dirty="0">
                <a:solidFill>
                  <a:srgbClr val="000000"/>
                </a:solidFill>
                <a:effectLst/>
              </a:rPr>
              <a:t> för första gången.</a:t>
            </a:r>
            <a:br>
              <a:rPr lang="sv-SE" sz="1800" dirty="0"/>
            </a:br>
            <a:endParaRPr lang="sv-SE" sz="1800" dirty="0"/>
          </a:p>
          <a:p>
            <a:r>
              <a:rPr lang="sv-SE" sz="1800" b="0" i="0" dirty="0">
                <a:solidFill>
                  <a:srgbClr val="000000"/>
                </a:solidFill>
                <a:effectLst/>
              </a:rPr>
              <a:t>Underlag och formulär för sponsring finns under dokument.</a:t>
            </a:r>
          </a:p>
          <a:p>
            <a:pPr marL="0" indent="0">
              <a:buNone/>
            </a:pPr>
            <a:endParaRPr lang="sv-SE" sz="1800" dirty="0">
              <a:solidFill>
                <a:srgbClr val="000000"/>
              </a:solidFill>
              <a:latin typeface="ProximaNova"/>
            </a:endParaRPr>
          </a:p>
        </p:txBody>
      </p:sp>
      <p:pic>
        <p:nvPicPr>
          <p:cNvPr id="4" name="Bildobjekt 3" descr="En bild som visar text, clipart&#10;&#10;Automatiskt genererad beskrivning">
            <a:extLst>
              <a:ext uri="{FF2B5EF4-FFF2-40B4-BE49-F238E27FC236}">
                <a16:creationId xmlns:a16="http://schemas.microsoft.com/office/drawing/2014/main" id="{BA51AD6B-40D1-4656-B8EE-47C55936C0EB}"/>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188031853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660</Words>
  <Application>Microsoft Office PowerPoint</Application>
  <PresentationFormat>Bredbild</PresentationFormat>
  <Paragraphs>75</Paragraphs>
  <Slides>11</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11</vt:i4>
      </vt:variant>
    </vt:vector>
  </HeadingPairs>
  <TitlesOfParts>
    <vt:vector size="16" baseType="lpstr">
      <vt:lpstr>Arial</vt:lpstr>
      <vt:lpstr>Calibri</vt:lpstr>
      <vt:lpstr>Calibri Light</vt:lpstr>
      <vt:lpstr>ProximaNova</vt:lpstr>
      <vt:lpstr>Office-tema</vt:lpstr>
      <vt:lpstr>Föräldramöte U9 10 sep - 22</vt:lpstr>
      <vt:lpstr>Organisation</vt:lpstr>
      <vt:lpstr>Ekonomi</vt:lpstr>
      <vt:lpstr>Träningar</vt:lpstr>
      <vt:lpstr>Match sammandrag</vt:lpstr>
      <vt:lpstr>Cup Cupansvarig : Christian Hald, pappa till Nils </vt:lpstr>
      <vt:lpstr>Målsättning</vt:lpstr>
      <vt:lpstr>Ordningsregler</vt:lpstr>
      <vt:lpstr>Sponsring</vt:lpstr>
      <vt:lpstr>Arrangemang Scheman kommer att läggas ut på lagets hemsida,  kan man inte jobba får man själv ordna med byte.</vt:lpstr>
      <vt:lpstr>Försäljningsbeting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10sep-22</dc:title>
  <dc:creator>Caroline Berg</dc:creator>
  <cp:lastModifiedBy>Caroline Berg</cp:lastModifiedBy>
  <cp:revision>10</cp:revision>
  <dcterms:created xsi:type="dcterms:W3CDTF">2022-09-12T12:50:20Z</dcterms:created>
  <dcterms:modified xsi:type="dcterms:W3CDTF">2022-09-13T11:08:12Z</dcterms:modified>
</cp:coreProperties>
</file>