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7" r:id="rId5"/>
    <p:sldId id="268" r:id="rId6"/>
    <p:sldId id="260" r:id="rId7"/>
    <p:sldId id="258" r:id="rId8"/>
    <p:sldId id="259" r:id="rId9"/>
    <p:sldId id="261" r:id="rId10"/>
    <p:sldId id="262" r:id="rId11"/>
    <p:sldId id="263" r:id="rId12"/>
    <p:sldId id="265"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5" d="100"/>
          <a:sy n="65" d="100"/>
        </p:scale>
        <p:origin x="9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46ADD6-ADFB-4708-8E0B-6ECC627E5BA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56475D9E-B719-416A-9138-BC317F9CE3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EA55272-6270-46A0-AADB-1F53B42427F7}"/>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3E868E5F-F11F-4C64-B7E7-43EAC74578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A801F4-EDBB-452D-A802-C8B3A997A819}"/>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42238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ECC57A-956E-4961-B9B6-447A82D2328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324EA6D-24D1-43A3-B8EB-6213E13BB5B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FF5ACDE-A40C-4EC5-9013-36F3F56C6470}"/>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885F1265-F32C-437B-80BF-5E082516D93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E04CB4-3AD1-46BD-A7C1-6372F19D77A4}"/>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195839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ED3E536-03CE-4C40-8EB7-E1B7F9B4B67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D1F82BB-5148-47B4-BA66-6FE69B4C7AC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D247A6F-4497-4DD9-ABE8-393FDDA17857}"/>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4278372C-F184-4D15-A084-7917C8760E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ED667CF-F841-45BB-80B1-8EA945DBC480}"/>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8616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E34EE0-063E-4BD9-9C25-71EBB96CFD7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29485BA-7C0F-479F-8F47-EB8D1286C8E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7D6CB39-6C1A-40C9-AC2D-39F93404BA5D}"/>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5AAB14CF-5CB2-4814-9108-4627B13414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98C2C4E-D51E-45EE-A22C-3147448BA727}"/>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1297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17678F-7E99-4D83-81BF-F11AE30CCAB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622F9C2-A8AC-4F38-85A2-65D4E6EAC0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45E08D5-1E0F-4E85-AE8C-D1F56AAF9F75}"/>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810B670A-739A-4B95-8086-25C3E2B0F8F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B53716-1393-4632-BDFD-5E83968306FD}"/>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212190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6AF588-339E-405E-92F4-DFEFF88A285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AA15FF-E836-4637-B14F-7036AEF5F90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E81DEC7-E702-4C41-B04C-CC47AECEEA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97C7156-1F67-457D-8A61-53A8CD858674}"/>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6" name="Platshållare för sidfot 5">
            <a:extLst>
              <a:ext uri="{FF2B5EF4-FFF2-40B4-BE49-F238E27FC236}">
                <a16:creationId xmlns:a16="http://schemas.microsoft.com/office/drawing/2014/main" id="{329CBDD6-B830-4C24-AE81-0C7DA8E868E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8062D11-21FB-4E86-9091-A62A0C086734}"/>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40063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EB9476-188E-4CC0-8957-1955250B443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8A3B64C-6D03-48DF-8D39-696A25B99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AAACA38-C0F4-44F6-9387-AF0A9F23ADB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F3FB773-85DE-401F-AEE9-16E857CAA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F18F6976-D69E-4188-9163-3295394A129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81DD80F-59C0-43D9-A578-AEAD0837FA4C}"/>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8" name="Platshållare för sidfot 7">
            <a:extLst>
              <a:ext uri="{FF2B5EF4-FFF2-40B4-BE49-F238E27FC236}">
                <a16:creationId xmlns:a16="http://schemas.microsoft.com/office/drawing/2014/main" id="{44EFA67B-FAFE-42CB-9D9B-081F4DB5DAF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C81FCF9-61EC-4D29-91DE-A5B1C7F5CB67}"/>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285041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DF4DCE-D393-41AF-A46B-819A3DBE79B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8D47C10-1D9D-49AD-8503-B3F8EB45403B}"/>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4" name="Platshållare för sidfot 3">
            <a:extLst>
              <a:ext uri="{FF2B5EF4-FFF2-40B4-BE49-F238E27FC236}">
                <a16:creationId xmlns:a16="http://schemas.microsoft.com/office/drawing/2014/main" id="{472FDAE4-7772-46F5-A4E7-AA2EF3BC992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8FF766C-B724-456F-82A2-1B99911A5DC2}"/>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206439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1464910-234A-42BD-981F-B96B5138AE78}"/>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3" name="Platshållare för sidfot 2">
            <a:extLst>
              <a:ext uri="{FF2B5EF4-FFF2-40B4-BE49-F238E27FC236}">
                <a16:creationId xmlns:a16="http://schemas.microsoft.com/office/drawing/2014/main" id="{CD2617E9-6140-47D1-B324-F5A195C7F6F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8709858-16BD-4156-8095-E608360EB7A6}"/>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9345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38F610-428C-49B8-8189-853AEB62A8B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EC66DD8-B8D7-432F-8A5F-82EF5C83F6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EFECD33-968B-452E-B077-8CDF758C1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5F813FC-7FD4-4E5E-9BA8-AAB39853E5F6}"/>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6" name="Platshållare för sidfot 5">
            <a:extLst>
              <a:ext uri="{FF2B5EF4-FFF2-40B4-BE49-F238E27FC236}">
                <a16:creationId xmlns:a16="http://schemas.microsoft.com/office/drawing/2014/main" id="{C55AB287-A0F5-4EBE-902A-3F5AB8C0CA4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FD52B1E-AA81-4F1F-944B-C0301B996316}"/>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149993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0A236B-8054-49E3-A371-6F8EFB6EC5E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ADD5A96-164D-4229-A7F0-F6D778710C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AEF3A71-C236-49E1-B806-0A91D8937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9E94C9-4BE5-4CDA-AD30-C017ED8A8F6F}"/>
              </a:ext>
            </a:extLst>
          </p:cNvPr>
          <p:cNvSpPr>
            <a:spLocks noGrp="1"/>
          </p:cNvSpPr>
          <p:nvPr>
            <p:ph type="dt" sz="half" idx="10"/>
          </p:nvPr>
        </p:nvSpPr>
        <p:spPr/>
        <p:txBody>
          <a:bodyPr/>
          <a:lstStyle/>
          <a:p>
            <a:fld id="{383D4A91-F9BD-4438-8FDE-B441749E5A42}" type="datetimeFigureOut">
              <a:rPr lang="sv-SE" smtClean="0"/>
              <a:t>2023-08-29</a:t>
            </a:fld>
            <a:endParaRPr lang="sv-SE"/>
          </a:p>
        </p:txBody>
      </p:sp>
      <p:sp>
        <p:nvSpPr>
          <p:cNvPr id="6" name="Platshållare för sidfot 5">
            <a:extLst>
              <a:ext uri="{FF2B5EF4-FFF2-40B4-BE49-F238E27FC236}">
                <a16:creationId xmlns:a16="http://schemas.microsoft.com/office/drawing/2014/main" id="{5C19A044-7C28-41A9-B823-197763C3B13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9481860-DBEA-4DB3-8992-3C60459B5B03}"/>
              </a:ext>
            </a:extLst>
          </p:cNvPr>
          <p:cNvSpPr>
            <a:spLocks noGrp="1"/>
          </p:cNvSpPr>
          <p:nvPr>
            <p:ph type="sldNum" sz="quarter" idx="12"/>
          </p:nvPr>
        </p:nvSpPr>
        <p:spPr/>
        <p:txBody>
          <a:bodyPr/>
          <a:lstStyle/>
          <a:p>
            <a:fld id="{1CAE5594-6DCF-47D6-8EA3-DA32D472241E}" type="slidenum">
              <a:rPr lang="sv-SE" smtClean="0"/>
              <a:t>‹#›</a:t>
            </a:fld>
            <a:endParaRPr lang="sv-SE"/>
          </a:p>
        </p:txBody>
      </p:sp>
    </p:spTree>
    <p:extLst>
      <p:ext uri="{BB962C8B-B14F-4D97-AF65-F5344CB8AC3E}">
        <p14:creationId xmlns:p14="http://schemas.microsoft.com/office/powerpoint/2010/main" val="398585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F6A40DF-F95C-476D-8E5A-9FA6B41FDD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8FF1CC4-80B9-405C-A13F-AA13A1B262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0AF8A9F-DF93-447A-B02F-2B8DCEEBB0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D4A91-F9BD-4438-8FDE-B441749E5A42}" type="datetimeFigureOut">
              <a:rPr lang="sv-SE" smtClean="0"/>
              <a:t>2023-08-29</a:t>
            </a:fld>
            <a:endParaRPr lang="sv-SE"/>
          </a:p>
        </p:txBody>
      </p:sp>
      <p:sp>
        <p:nvSpPr>
          <p:cNvPr id="5" name="Platshållare för sidfot 4">
            <a:extLst>
              <a:ext uri="{FF2B5EF4-FFF2-40B4-BE49-F238E27FC236}">
                <a16:creationId xmlns:a16="http://schemas.microsoft.com/office/drawing/2014/main" id="{52E656A8-90C7-42EB-B221-1CDFE2944D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8629183-9251-4684-B882-809CB2A6F0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E5594-6DCF-47D6-8EA3-DA32D472241E}" type="slidenum">
              <a:rPr lang="sv-SE" smtClean="0"/>
              <a:t>‹#›</a:t>
            </a:fld>
            <a:endParaRPr lang="sv-SE"/>
          </a:p>
        </p:txBody>
      </p:sp>
    </p:spTree>
    <p:extLst>
      <p:ext uri="{BB962C8B-B14F-4D97-AF65-F5344CB8AC3E}">
        <p14:creationId xmlns:p14="http://schemas.microsoft.com/office/powerpoint/2010/main" val="1456943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E07BC3-52F7-4CDD-ADA4-E55A1B30FAF6}"/>
              </a:ext>
            </a:extLst>
          </p:cNvPr>
          <p:cNvSpPr>
            <a:spLocks noGrp="1"/>
          </p:cNvSpPr>
          <p:nvPr>
            <p:ph type="ctrTitle"/>
          </p:nvPr>
        </p:nvSpPr>
        <p:spPr>
          <a:xfrm>
            <a:off x="906118" y="988711"/>
            <a:ext cx="5461000" cy="1540820"/>
          </a:xfrm>
        </p:spPr>
        <p:txBody>
          <a:bodyPr>
            <a:normAutofit/>
          </a:bodyPr>
          <a:lstStyle/>
          <a:p>
            <a:r>
              <a:rPr lang="sv-SE" sz="4400" dirty="0"/>
              <a:t>Föräldramöte U10</a:t>
            </a:r>
            <a:br>
              <a:rPr lang="sv-SE" sz="4400" dirty="0"/>
            </a:br>
            <a:r>
              <a:rPr lang="sv-SE" sz="4400" dirty="0"/>
              <a:t>9 augusti - 23</a:t>
            </a:r>
          </a:p>
        </p:txBody>
      </p:sp>
      <p:sp>
        <p:nvSpPr>
          <p:cNvPr id="3" name="Underrubrik 2">
            <a:extLst>
              <a:ext uri="{FF2B5EF4-FFF2-40B4-BE49-F238E27FC236}">
                <a16:creationId xmlns:a16="http://schemas.microsoft.com/office/drawing/2014/main" id="{FAC4D8AE-BBAC-4944-A936-84D6B56C20F8}"/>
              </a:ext>
            </a:extLst>
          </p:cNvPr>
          <p:cNvSpPr>
            <a:spLocks noGrp="1"/>
          </p:cNvSpPr>
          <p:nvPr>
            <p:ph type="subTitle" idx="1"/>
          </p:nvPr>
        </p:nvSpPr>
        <p:spPr>
          <a:xfrm>
            <a:off x="1232614" y="2938179"/>
            <a:ext cx="4254951" cy="2780582"/>
          </a:xfrm>
        </p:spPr>
        <p:txBody>
          <a:bodyPr>
            <a:noAutofit/>
          </a:bodyPr>
          <a:lstStyle/>
          <a:p>
            <a:r>
              <a:rPr lang="sv-SE" sz="1800" dirty="0">
                <a:solidFill>
                  <a:schemeClr val="tx1">
                    <a:alpha val="80000"/>
                  </a:schemeClr>
                </a:solidFill>
              </a:rPr>
              <a:t>Organisation</a:t>
            </a:r>
          </a:p>
          <a:p>
            <a:r>
              <a:rPr lang="sv-SE" sz="1800" dirty="0">
                <a:solidFill>
                  <a:schemeClr val="tx1">
                    <a:alpha val="80000"/>
                  </a:schemeClr>
                </a:solidFill>
                <a:ea typeface="Calibri"/>
                <a:cs typeface="Calibri"/>
              </a:rPr>
              <a:t>Ekonomi</a:t>
            </a:r>
          </a:p>
          <a:p>
            <a:r>
              <a:rPr lang="sv-SE" sz="1800" dirty="0">
                <a:solidFill>
                  <a:schemeClr val="tx1">
                    <a:alpha val="80000"/>
                  </a:schemeClr>
                </a:solidFill>
              </a:rPr>
              <a:t>Träningar</a:t>
            </a:r>
          </a:p>
          <a:p>
            <a:r>
              <a:rPr lang="sv-SE" sz="1800" dirty="0">
                <a:solidFill>
                  <a:schemeClr val="tx1">
                    <a:alpha val="80000"/>
                  </a:schemeClr>
                </a:solidFill>
                <a:ea typeface="Calibri"/>
                <a:cs typeface="Calibri"/>
              </a:rPr>
              <a:t>Träningsfokus</a:t>
            </a:r>
          </a:p>
          <a:p>
            <a:r>
              <a:rPr lang="sv-SE" sz="1800" dirty="0">
                <a:solidFill>
                  <a:schemeClr val="tx1">
                    <a:alpha val="80000"/>
                  </a:schemeClr>
                </a:solidFill>
              </a:rPr>
              <a:t>Match sammandrag</a:t>
            </a:r>
            <a:endParaRPr lang="sv-SE" sz="1800" dirty="0">
              <a:solidFill>
                <a:schemeClr val="tx1">
                  <a:alpha val="80000"/>
                </a:schemeClr>
              </a:solidFill>
              <a:ea typeface="Calibri"/>
              <a:cs typeface="Calibri"/>
            </a:endParaRPr>
          </a:p>
          <a:p>
            <a:r>
              <a:rPr lang="sv-SE" sz="1800" dirty="0">
                <a:solidFill>
                  <a:schemeClr val="tx1">
                    <a:alpha val="80000"/>
                  </a:schemeClr>
                </a:solidFill>
              </a:rPr>
              <a:t>Cup</a:t>
            </a:r>
            <a:endParaRPr lang="sv-SE" sz="1800" dirty="0">
              <a:solidFill>
                <a:schemeClr val="tx1">
                  <a:alpha val="80000"/>
                </a:schemeClr>
              </a:solidFill>
              <a:ea typeface="Calibri"/>
              <a:cs typeface="Calibri"/>
            </a:endParaRPr>
          </a:p>
          <a:p>
            <a:r>
              <a:rPr lang="nn-NO" sz="1800" dirty="0">
                <a:solidFill>
                  <a:schemeClr val="tx1">
                    <a:alpha val="80000"/>
                  </a:schemeClr>
                </a:solidFill>
                <a:ea typeface="Calibri"/>
                <a:cs typeface="Calibri" panose="020F0502020204030204"/>
              </a:rPr>
              <a:t>Lagregler</a:t>
            </a:r>
          </a:p>
          <a:p>
            <a:r>
              <a:rPr lang="nn-NO" sz="1800" dirty="0">
                <a:solidFill>
                  <a:schemeClr val="tx1">
                    <a:alpha val="80000"/>
                  </a:schemeClr>
                </a:solidFill>
                <a:ea typeface="Calibri"/>
                <a:cs typeface="Calibri" panose="020F0502020204030204"/>
              </a:rPr>
              <a:t>Sponsring</a:t>
            </a:r>
          </a:p>
          <a:p>
            <a:r>
              <a:rPr lang="nn-NO" sz="1800" dirty="0">
                <a:solidFill>
                  <a:schemeClr val="tx1">
                    <a:alpha val="80000"/>
                  </a:schemeClr>
                </a:solidFill>
                <a:ea typeface="Calibri"/>
                <a:cs typeface="Calibri" panose="020F0502020204030204"/>
              </a:rPr>
              <a:t>Arrangemang</a:t>
            </a:r>
          </a:p>
          <a:p>
            <a:r>
              <a:rPr lang="nn-NO" sz="1800" dirty="0">
                <a:solidFill>
                  <a:schemeClr val="tx1">
                    <a:alpha val="80000"/>
                  </a:schemeClr>
                </a:solidFill>
                <a:ea typeface="Calibri"/>
                <a:cs typeface="Calibri" panose="020F0502020204030204"/>
              </a:rPr>
              <a:t>Försäljningsbeting</a:t>
            </a:r>
          </a:p>
          <a:p>
            <a:endParaRPr lang="nn-NO" sz="1800" dirty="0">
              <a:solidFill>
                <a:schemeClr val="tx1">
                  <a:alpha val="80000"/>
                </a:schemeClr>
              </a:solidFill>
              <a:ea typeface="Calibri"/>
              <a:cs typeface="Calibri" panose="020F0502020204030204"/>
            </a:endParaRPr>
          </a:p>
          <a:p>
            <a:endParaRPr lang="nn-NO" sz="1800" dirty="0">
              <a:solidFill>
                <a:schemeClr val="tx1">
                  <a:alpha val="80000"/>
                </a:schemeClr>
              </a:solidFill>
              <a:ea typeface="Calibri"/>
              <a:cs typeface="Calibri" panose="020F0502020204030204"/>
            </a:endParaRPr>
          </a:p>
          <a:p>
            <a:endParaRPr lang="nn-NO" sz="1800" dirty="0">
              <a:solidFill>
                <a:schemeClr val="tx1">
                  <a:alpha val="80000"/>
                </a:schemeClr>
              </a:solidFill>
              <a:ea typeface="Calibri"/>
              <a:cs typeface="Calibri" panose="020F0502020204030204"/>
            </a:endParaRPr>
          </a:p>
          <a:p>
            <a:endParaRPr lang="sv-SE" sz="1800" dirty="0"/>
          </a:p>
        </p:txBody>
      </p:sp>
      <p:pic>
        <p:nvPicPr>
          <p:cNvPr id="5" name="Bildobjekt 5" descr="En bild som visar text, clipart&#10;&#10;Automatiskt genererad beskrivning">
            <a:extLst>
              <a:ext uri="{FF2B5EF4-FFF2-40B4-BE49-F238E27FC236}">
                <a16:creationId xmlns:a16="http://schemas.microsoft.com/office/drawing/2014/main" id="{8DC8BB61-33D7-4356-A8F4-8D74A01FB1B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4156600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0DDAB0-4CC8-41A0-83DA-41AB2E3223DB}"/>
              </a:ext>
            </a:extLst>
          </p:cNvPr>
          <p:cNvSpPr>
            <a:spLocks noGrp="1"/>
          </p:cNvSpPr>
          <p:nvPr>
            <p:ph type="title"/>
          </p:nvPr>
        </p:nvSpPr>
        <p:spPr>
          <a:xfrm>
            <a:off x="1816100" y="873767"/>
            <a:ext cx="5346700" cy="1423988"/>
          </a:xfrm>
        </p:spPr>
        <p:txBody>
          <a:bodyPr/>
          <a:lstStyle/>
          <a:p>
            <a:r>
              <a:rPr lang="sv-SE" dirty="0"/>
              <a:t>Sponsring</a:t>
            </a:r>
          </a:p>
        </p:txBody>
      </p:sp>
      <p:sp>
        <p:nvSpPr>
          <p:cNvPr id="3" name="Platshållare för innehåll 2">
            <a:extLst>
              <a:ext uri="{FF2B5EF4-FFF2-40B4-BE49-F238E27FC236}">
                <a16:creationId xmlns:a16="http://schemas.microsoft.com/office/drawing/2014/main" id="{362640A8-44E1-4509-A041-B1CE8BBD56D8}"/>
              </a:ext>
            </a:extLst>
          </p:cNvPr>
          <p:cNvSpPr>
            <a:spLocks noGrp="1"/>
          </p:cNvSpPr>
          <p:nvPr>
            <p:ph idx="1"/>
          </p:nvPr>
        </p:nvSpPr>
        <p:spPr>
          <a:xfrm>
            <a:off x="825500" y="3880643"/>
            <a:ext cx="9837584" cy="1620506"/>
          </a:xfrm>
        </p:spPr>
        <p:txBody>
          <a:bodyPr>
            <a:normAutofit/>
          </a:bodyPr>
          <a:lstStyle/>
          <a:p>
            <a:r>
              <a:rPr lang="sv-SE" sz="1800" b="0" i="0" dirty="0">
                <a:solidFill>
                  <a:srgbClr val="000000"/>
                </a:solidFill>
                <a:effectLst/>
              </a:rPr>
              <a:t>Varje sponsring innebär avdrag så det är därför vi påminner er alla om att jaga sponsorer.</a:t>
            </a:r>
            <a:br>
              <a:rPr lang="sv-SE" sz="1800" dirty="0"/>
            </a:br>
            <a:r>
              <a:rPr lang="sv-SE" sz="1800" b="0" i="0" dirty="0">
                <a:solidFill>
                  <a:srgbClr val="000000"/>
                </a:solidFill>
                <a:effectLst/>
              </a:rPr>
              <a:t>Det är ett fantastisk tillfälle för företag och restauranger att få lokal marknadsföring i form av strax över 20 </a:t>
            </a:r>
            <a:r>
              <a:rPr lang="sv-SE" sz="1800" b="0" i="0" dirty="0" err="1">
                <a:solidFill>
                  <a:srgbClr val="000000"/>
                </a:solidFill>
                <a:effectLst/>
              </a:rPr>
              <a:t>st</a:t>
            </a:r>
            <a:r>
              <a:rPr lang="sv-SE" sz="1800" b="0" i="0" dirty="0">
                <a:solidFill>
                  <a:srgbClr val="000000"/>
                </a:solidFill>
                <a:effectLst/>
              </a:rPr>
              <a:t> vandrande reklampelare som får </a:t>
            </a:r>
            <a:r>
              <a:rPr lang="sv-SE" sz="1800" b="0" i="0" dirty="0" err="1">
                <a:solidFill>
                  <a:srgbClr val="000000"/>
                </a:solidFill>
                <a:effectLst/>
              </a:rPr>
              <a:t>lagkläder</a:t>
            </a:r>
            <a:r>
              <a:rPr lang="sv-SE" sz="1800" b="0" i="0" dirty="0">
                <a:solidFill>
                  <a:srgbClr val="000000"/>
                </a:solidFill>
                <a:effectLst/>
              </a:rPr>
              <a:t> för första gången.</a:t>
            </a:r>
            <a:br>
              <a:rPr lang="sv-SE" sz="1800" dirty="0"/>
            </a:br>
            <a:endParaRPr lang="sv-SE" sz="1800" dirty="0"/>
          </a:p>
          <a:p>
            <a:r>
              <a:rPr lang="sv-SE" sz="1800" b="0" i="0" dirty="0">
                <a:solidFill>
                  <a:srgbClr val="000000"/>
                </a:solidFill>
                <a:effectLst/>
              </a:rPr>
              <a:t>Underlag och formulär för sponsring finns under dokument.</a:t>
            </a:r>
          </a:p>
          <a:p>
            <a:pPr marL="0" indent="0">
              <a:buNone/>
            </a:pPr>
            <a:endParaRPr lang="sv-SE" sz="1800" dirty="0">
              <a:solidFill>
                <a:srgbClr val="000000"/>
              </a:solidFill>
              <a:latin typeface="ProximaNova"/>
            </a:endParaRPr>
          </a:p>
        </p:txBody>
      </p:sp>
      <p:pic>
        <p:nvPicPr>
          <p:cNvPr id="4" name="Bildobjekt 3" descr="En bild som visar text, clipart&#10;&#10;Automatiskt genererad beskrivning">
            <a:extLst>
              <a:ext uri="{FF2B5EF4-FFF2-40B4-BE49-F238E27FC236}">
                <a16:creationId xmlns:a16="http://schemas.microsoft.com/office/drawing/2014/main" id="{BA51AD6B-40D1-4656-B8EE-47C55936C0E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8031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1BB4235-D2CC-47B7-99FC-0999C25D892E}"/>
              </a:ext>
            </a:extLst>
          </p:cNvPr>
          <p:cNvSpPr>
            <a:spLocks noGrp="1"/>
          </p:cNvSpPr>
          <p:nvPr>
            <p:ph idx="1"/>
          </p:nvPr>
        </p:nvSpPr>
        <p:spPr>
          <a:xfrm>
            <a:off x="2956891" y="3816627"/>
            <a:ext cx="6278218" cy="1789043"/>
          </a:xfrm>
        </p:spPr>
        <p:txBody>
          <a:bodyPr>
            <a:noAutofit/>
          </a:bodyPr>
          <a:lstStyle/>
          <a:p>
            <a:pPr marL="0" indent="0">
              <a:buNone/>
            </a:pPr>
            <a:r>
              <a:rPr lang="sv-SE" sz="1800" dirty="0"/>
              <a:t>Arbetsbeting:</a:t>
            </a:r>
          </a:p>
          <a:p>
            <a:r>
              <a:rPr lang="sv-SE" sz="1800" dirty="0"/>
              <a:t>Kiosk (schemaansvarig Maria Boija)</a:t>
            </a:r>
          </a:p>
          <a:p>
            <a:r>
              <a:rPr lang="sv-SE" sz="1800" dirty="0"/>
              <a:t>Parkering (schemaansvarig Maria Boija)</a:t>
            </a:r>
          </a:p>
          <a:p>
            <a:r>
              <a:rPr lang="sv-SE" sz="1800" dirty="0" err="1"/>
              <a:t>Bryngels</a:t>
            </a:r>
            <a:r>
              <a:rPr lang="sv-SE" sz="1800" dirty="0"/>
              <a:t> </a:t>
            </a:r>
            <a:r>
              <a:rPr lang="sv-SE" sz="1800" dirty="0" err="1"/>
              <a:t>Thermia</a:t>
            </a:r>
            <a:r>
              <a:rPr lang="sv-SE" sz="1800" dirty="0"/>
              <a:t> Cup, obligatoriskt 1 förälder kan man vara 2 så säg till! Underlättar för alla om så många som möjligt är med</a:t>
            </a:r>
          </a:p>
        </p:txBody>
      </p:sp>
      <p:pic>
        <p:nvPicPr>
          <p:cNvPr id="4" name="Bildobjekt 3" descr="En bild som visar text, clipart&#10;&#10;Automatiskt genererad beskrivning">
            <a:extLst>
              <a:ext uri="{FF2B5EF4-FFF2-40B4-BE49-F238E27FC236}">
                <a16:creationId xmlns:a16="http://schemas.microsoft.com/office/drawing/2014/main" id="{A890EDA2-E9A4-4D5C-8D89-5B9089F112C1}"/>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6" name="Rubrik 5">
            <a:extLst>
              <a:ext uri="{FF2B5EF4-FFF2-40B4-BE49-F238E27FC236}">
                <a16:creationId xmlns:a16="http://schemas.microsoft.com/office/drawing/2014/main" id="{B85321A8-80D8-40E3-BA00-5FBABF5C3FA4}"/>
              </a:ext>
            </a:extLst>
          </p:cNvPr>
          <p:cNvSpPr>
            <a:spLocks noGrp="1"/>
          </p:cNvSpPr>
          <p:nvPr>
            <p:ph type="title"/>
          </p:nvPr>
        </p:nvSpPr>
        <p:spPr>
          <a:xfrm>
            <a:off x="1394792" y="922979"/>
            <a:ext cx="10515600" cy="1325563"/>
          </a:xfrm>
        </p:spPr>
        <p:txBody>
          <a:bodyPr>
            <a:normAutofit/>
          </a:bodyPr>
          <a:lstStyle/>
          <a:p>
            <a:r>
              <a:rPr lang="sv-SE" dirty="0"/>
              <a:t>Arrangemang</a:t>
            </a:r>
            <a:br>
              <a:rPr lang="sv-SE" dirty="0"/>
            </a:br>
            <a:r>
              <a:rPr lang="sv-SE" sz="1600" dirty="0"/>
              <a:t>Scheman kommer att läggas ut på lagets hemsida, </a:t>
            </a:r>
            <a:br>
              <a:rPr lang="sv-SE" sz="1600" dirty="0"/>
            </a:br>
            <a:r>
              <a:rPr lang="sv-SE" sz="1600" dirty="0"/>
              <a:t>kan man inte jobba får man själv ordna med byte.</a:t>
            </a:r>
            <a:endParaRPr lang="sv-SE" dirty="0"/>
          </a:p>
        </p:txBody>
      </p:sp>
    </p:spTree>
    <p:extLst>
      <p:ext uri="{BB962C8B-B14F-4D97-AF65-F5344CB8AC3E}">
        <p14:creationId xmlns:p14="http://schemas.microsoft.com/office/powerpoint/2010/main" val="160045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E5EB92-403A-4776-8B92-B36A22337959}"/>
              </a:ext>
            </a:extLst>
          </p:cNvPr>
          <p:cNvSpPr>
            <a:spLocks noGrp="1"/>
          </p:cNvSpPr>
          <p:nvPr>
            <p:ph type="title"/>
          </p:nvPr>
        </p:nvSpPr>
        <p:spPr>
          <a:xfrm>
            <a:off x="1045265" y="952452"/>
            <a:ext cx="4966252" cy="1266618"/>
          </a:xfrm>
        </p:spPr>
        <p:txBody>
          <a:bodyPr/>
          <a:lstStyle/>
          <a:p>
            <a:r>
              <a:rPr lang="sv-SE" dirty="0"/>
              <a:t>Försäljningsbeting</a:t>
            </a:r>
          </a:p>
        </p:txBody>
      </p:sp>
      <p:sp>
        <p:nvSpPr>
          <p:cNvPr id="3" name="Platshållare för innehåll 2">
            <a:extLst>
              <a:ext uri="{FF2B5EF4-FFF2-40B4-BE49-F238E27FC236}">
                <a16:creationId xmlns:a16="http://schemas.microsoft.com/office/drawing/2014/main" id="{AC08DB24-2CF1-4417-8DB4-E61BBD5F6377}"/>
              </a:ext>
            </a:extLst>
          </p:cNvPr>
          <p:cNvSpPr>
            <a:spLocks noGrp="1"/>
          </p:cNvSpPr>
          <p:nvPr>
            <p:ph idx="1"/>
          </p:nvPr>
        </p:nvSpPr>
        <p:spPr>
          <a:xfrm>
            <a:off x="2822546" y="3790122"/>
            <a:ext cx="6377941" cy="2426597"/>
          </a:xfrm>
        </p:spPr>
        <p:txBody>
          <a:bodyPr>
            <a:normAutofit/>
          </a:bodyPr>
          <a:lstStyle/>
          <a:p>
            <a:r>
              <a:rPr lang="sv-SE" sz="1800" dirty="0"/>
              <a:t>Toa och Hushållspapper ( </a:t>
            </a:r>
            <a:r>
              <a:rPr lang="sv-SE" sz="1800" dirty="0" err="1"/>
              <a:t>aug,dec,mars</a:t>
            </a:r>
            <a:r>
              <a:rPr lang="sv-SE" sz="1800" dirty="0"/>
              <a:t>) 8st/per spelare </a:t>
            </a:r>
          </a:p>
          <a:p>
            <a:r>
              <a:rPr lang="sv-SE" sz="1800" dirty="0"/>
              <a:t>Bingolotter frivillig försäljning</a:t>
            </a:r>
          </a:p>
          <a:p>
            <a:r>
              <a:rPr lang="sv-SE" sz="1800" dirty="0"/>
              <a:t>Sälja rabatthäfte, återkommer med mer info.</a:t>
            </a:r>
          </a:p>
          <a:p>
            <a:r>
              <a:rPr lang="sv-SE" sz="1800" dirty="0"/>
              <a:t>Vatten, återkommer med mer info.</a:t>
            </a:r>
          </a:p>
        </p:txBody>
      </p:sp>
      <p:pic>
        <p:nvPicPr>
          <p:cNvPr id="4" name="Bildobjekt 3" descr="En bild som visar text, clipart&#10;&#10;Automatiskt genererad beskrivning">
            <a:extLst>
              <a:ext uri="{FF2B5EF4-FFF2-40B4-BE49-F238E27FC236}">
                <a16:creationId xmlns:a16="http://schemas.microsoft.com/office/drawing/2014/main" id="{C7E6621F-A969-489A-9A58-4CC855F1168C}"/>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80311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6101D3-7F8C-41E9-9FD4-BE378A5AD57F}"/>
              </a:ext>
            </a:extLst>
          </p:cNvPr>
          <p:cNvSpPr>
            <a:spLocks noGrp="1"/>
          </p:cNvSpPr>
          <p:nvPr>
            <p:ph type="title"/>
          </p:nvPr>
        </p:nvSpPr>
        <p:spPr>
          <a:xfrm>
            <a:off x="1485900" y="861067"/>
            <a:ext cx="4508500" cy="1449388"/>
          </a:xfrm>
        </p:spPr>
        <p:txBody>
          <a:bodyPr/>
          <a:lstStyle/>
          <a:p>
            <a:r>
              <a:rPr lang="sv-SE" dirty="0"/>
              <a:t>Organisation</a:t>
            </a:r>
          </a:p>
        </p:txBody>
      </p:sp>
      <p:sp>
        <p:nvSpPr>
          <p:cNvPr id="3" name="Platshållare för innehåll 2">
            <a:extLst>
              <a:ext uri="{FF2B5EF4-FFF2-40B4-BE49-F238E27FC236}">
                <a16:creationId xmlns:a16="http://schemas.microsoft.com/office/drawing/2014/main" id="{1B9A1204-6A3A-4FD3-A8FF-34FA20D46F7E}"/>
              </a:ext>
            </a:extLst>
          </p:cNvPr>
          <p:cNvSpPr>
            <a:spLocks noGrp="1"/>
          </p:cNvSpPr>
          <p:nvPr>
            <p:ph idx="1"/>
          </p:nvPr>
        </p:nvSpPr>
        <p:spPr>
          <a:xfrm>
            <a:off x="1298714" y="2071841"/>
            <a:ext cx="4159525" cy="1572508"/>
          </a:xfrm>
        </p:spPr>
        <p:txBody>
          <a:bodyPr>
            <a:normAutofit/>
          </a:bodyPr>
          <a:lstStyle/>
          <a:p>
            <a:r>
              <a:rPr lang="sv-SE" sz="1800" dirty="0"/>
              <a:t>Lagledare – Caroline Berg &amp; Maria </a:t>
            </a:r>
            <a:r>
              <a:rPr lang="sv-SE" sz="1800" dirty="0" err="1"/>
              <a:t>Boija</a:t>
            </a:r>
            <a:endParaRPr lang="sv-SE" sz="1800" dirty="0"/>
          </a:p>
          <a:p>
            <a:r>
              <a:rPr lang="sv-SE" sz="1800" dirty="0"/>
              <a:t>Huvudtränare – Martin Grönblad</a:t>
            </a:r>
          </a:p>
          <a:p>
            <a:r>
              <a:rPr lang="sv-SE" sz="1800" dirty="0"/>
              <a:t>Ekonomi – Fredrik Gustafsson</a:t>
            </a:r>
          </a:p>
          <a:p>
            <a:r>
              <a:rPr lang="sv-SE" sz="1800" dirty="0"/>
              <a:t>Cupansvarig – Jonas Lindqvist</a:t>
            </a:r>
          </a:p>
          <a:p>
            <a:endParaRPr lang="sv-SE" dirty="0"/>
          </a:p>
        </p:txBody>
      </p:sp>
      <p:pic>
        <p:nvPicPr>
          <p:cNvPr id="4" name="Bildobjekt 5" descr="En bild som visar text, clipart&#10;&#10;Automatiskt genererad beskrivning">
            <a:extLst>
              <a:ext uri="{FF2B5EF4-FFF2-40B4-BE49-F238E27FC236}">
                <a16:creationId xmlns:a16="http://schemas.microsoft.com/office/drawing/2014/main" id="{7820FF9A-AC7B-4FB2-A90F-3E7154E99A8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Platshållare för innehåll 2">
            <a:extLst>
              <a:ext uri="{FF2B5EF4-FFF2-40B4-BE49-F238E27FC236}">
                <a16:creationId xmlns:a16="http://schemas.microsoft.com/office/drawing/2014/main" id="{7652258D-BA93-4D59-A23F-3D8F16C828DE}"/>
              </a:ext>
            </a:extLst>
          </p:cNvPr>
          <p:cNvSpPr txBox="1">
            <a:spLocks/>
          </p:cNvSpPr>
          <p:nvPr/>
        </p:nvSpPr>
        <p:spPr>
          <a:xfrm>
            <a:off x="6586331" y="3886057"/>
            <a:ext cx="3843130" cy="208390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dirty="0"/>
              <a:t>Tränare</a:t>
            </a:r>
          </a:p>
          <a:p>
            <a:r>
              <a:rPr lang="sv-SE" sz="1800" dirty="0"/>
              <a:t>Anders Ahlström</a:t>
            </a:r>
          </a:p>
          <a:p>
            <a:r>
              <a:rPr lang="sv-SE" sz="1800" dirty="0"/>
              <a:t>Christoffer Backlund</a:t>
            </a:r>
          </a:p>
          <a:p>
            <a:r>
              <a:rPr lang="sv-SE" sz="1800" dirty="0"/>
              <a:t>Joakim Lundström</a:t>
            </a:r>
          </a:p>
          <a:p>
            <a:r>
              <a:rPr lang="sv-SE" sz="1800" dirty="0"/>
              <a:t>Hasse Swensson</a:t>
            </a:r>
          </a:p>
          <a:p>
            <a:r>
              <a:rPr lang="sv-SE" sz="1800" dirty="0"/>
              <a:t>Rikard Löfqvist</a:t>
            </a:r>
          </a:p>
          <a:p>
            <a:endParaRPr lang="sv-SE" sz="1800" dirty="0"/>
          </a:p>
          <a:p>
            <a:endParaRPr lang="sv-SE" dirty="0"/>
          </a:p>
        </p:txBody>
      </p:sp>
      <p:sp>
        <p:nvSpPr>
          <p:cNvPr id="6" name="Platshållare för innehåll 2">
            <a:extLst>
              <a:ext uri="{FF2B5EF4-FFF2-40B4-BE49-F238E27FC236}">
                <a16:creationId xmlns:a16="http://schemas.microsoft.com/office/drawing/2014/main" id="{CD54CF69-34DB-4DBD-9269-612A6FE5AD2D}"/>
              </a:ext>
            </a:extLst>
          </p:cNvPr>
          <p:cNvSpPr txBox="1">
            <a:spLocks/>
          </p:cNvSpPr>
          <p:nvPr/>
        </p:nvSpPr>
        <p:spPr>
          <a:xfrm>
            <a:off x="1391480" y="3886057"/>
            <a:ext cx="3657598" cy="19315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800" dirty="0" err="1"/>
              <a:t>Materialare</a:t>
            </a:r>
            <a:endParaRPr lang="sv-SE" sz="1800" dirty="0"/>
          </a:p>
          <a:p>
            <a:r>
              <a:rPr lang="sv-SE" sz="1800" dirty="0"/>
              <a:t>Anders Svensson</a:t>
            </a:r>
          </a:p>
          <a:p>
            <a:r>
              <a:rPr lang="sv-SE" sz="1800" dirty="0"/>
              <a:t>Olov Vinterfred</a:t>
            </a:r>
          </a:p>
          <a:p>
            <a:r>
              <a:rPr lang="sv-SE" sz="1800" dirty="0"/>
              <a:t>Bella Grönblad</a:t>
            </a:r>
          </a:p>
          <a:p>
            <a:endParaRPr lang="sv-SE" dirty="0"/>
          </a:p>
        </p:txBody>
      </p:sp>
    </p:spTree>
    <p:extLst>
      <p:ext uri="{BB962C8B-B14F-4D97-AF65-F5344CB8AC3E}">
        <p14:creationId xmlns:p14="http://schemas.microsoft.com/office/powerpoint/2010/main" val="34916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863BA8-1C8A-4AD5-8642-F9A1F83B5BA7}"/>
              </a:ext>
            </a:extLst>
          </p:cNvPr>
          <p:cNvSpPr>
            <a:spLocks noGrp="1"/>
          </p:cNvSpPr>
          <p:nvPr>
            <p:ph type="title"/>
          </p:nvPr>
        </p:nvSpPr>
        <p:spPr>
          <a:xfrm>
            <a:off x="1328531" y="965704"/>
            <a:ext cx="4873487" cy="1240114"/>
          </a:xfrm>
        </p:spPr>
        <p:txBody>
          <a:bodyPr>
            <a:normAutofit/>
          </a:bodyPr>
          <a:lstStyle/>
          <a:p>
            <a:r>
              <a:rPr lang="sv-SE" dirty="0"/>
              <a:t>Ekonomi</a:t>
            </a:r>
          </a:p>
        </p:txBody>
      </p:sp>
      <p:sp>
        <p:nvSpPr>
          <p:cNvPr id="3" name="Platshållare för innehåll 2">
            <a:extLst>
              <a:ext uri="{FF2B5EF4-FFF2-40B4-BE49-F238E27FC236}">
                <a16:creationId xmlns:a16="http://schemas.microsoft.com/office/drawing/2014/main" id="{EE3B65C4-A409-4C9A-A7CA-0661112CBD03}"/>
              </a:ext>
            </a:extLst>
          </p:cNvPr>
          <p:cNvSpPr>
            <a:spLocks noGrp="1"/>
          </p:cNvSpPr>
          <p:nvPr>
            <p:ph idx="1"/>
          </p:nvPr>
        </p:nvSpPr>
        <p:spPr>
          <a:xfrm>
            <a:off x="838200" y="3578087"/>
            <a:ext cx="10426148" cy="2543313"/>
          </a:xfrm>
        </p:spPr>
        <p:txBody>
          <a:bodyPr>
            <a:noAutofit/>
          </a:bodyPr>
          <a:lstStyle/>
          <a:p>
            <a:r>
              <a:rPr lang="sv-SE" sz="1800" dirty="0"/>
              <a:t>Fondera 25 000kr/år (det drar vi in på hemmacupen)</a:t>
            </a:r>
          </a:p>
          <a:p>
            <a:r>
              <a:rPr lang="sv-SE" sz="1800" dirty="0"/>
              <a:t>Värmedressar 1230kr/spelare. Kör byte av dress vartannat år, leta sponsring </a:t>
            </a:r>
          </a:p>
          <a:p>
            <a:r>
              <a:rPr lang="sv-SE" sz="1800" dirty="0"/>
              <a:t>Sponsring vi dragit in: </a:t>
            </a:r>
          </a:p>
          <a:p>
            <a:r>
              <a:rPr lang="sv-SE" sz="1800" dirty="0"/>
              <a:t>Cupavgifter; ca 1000kr/2000kr i lagavgift som ska kunna betalas ur lagkassan. ( ca 400kr-500kr/spelare som man kanske får betala själv.</a:t>
            </a:r>
          </a:p>
        </p:txBody>
      </p:sp>
      <p:pic>
        <p:nvPicPr>
          <p:cNvPr id="4" name="Bildobjekt 5" descr="En bild som visar text, clipart&#10;&#10;Automatiskt genererad beskrivning">
            <a:extLst>
              <a:ext uri="{FF2B5EF4-FFF2-40B4-BE49-F238E27FC236}">
                <a16:creationId xmlns:a16="http://schemas.microsoft.com/office/drawing/2014/main" id="{B94466F4-7068-45C4-B579-679E269101FD}"/>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335438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3F3CE2-F464-47E4-9F5B-1441D34BF12D}"/>
              </a:ext>
            </a:extLst>
          </p:cNvPr>
          <p:cNvSpPr>
            <a:spLocks noGrp="1"/>
          </p:cNvSpPr>
          <p:nvPr>
            <p:ph type="title"/>
          </p:nvPr>
        </p:nvSpPr>
        <p:spPr>
          <a:xfrm>
            <a:off x="2311400" y="1054100"/>
            <a:ext cx="2730500" cy="1347788"/>
          </a:xfrm>
        </p:spPr>
        <p:txBody>
          <a:bodyPr>
            <a:normAutofit/>
          </a:bodyPr>
          <a:lstStyle/>
          <a:p>
            <a:r>
              <a:rPr lang="sv-SE" dirty="0"/>
              <a:t>Träningar</a:t>
            </a:r>
          </a:p>
        </p:txBody>
      </p:sp>
      <p:sp>
        <p:nvSpPr>
          <p:cNvPr id="3" name="Platshållare för innehåll 2">
            <a:extLst>
              <a:ext uri="{FF2B5EF4-FFF2-40B4-BE49-F238E27FC236}">
                <a16:creationId xmlns:a16="http://schemas.microsoft.com/office/drawing/2014/main" id="{30C484A4-C035-4916-8580-D66E95F42B33}"/>
              </a:ext>
            </a:extLst>
          </p:cNvPr>
          <p:cNvSpPr>
            <a:spLocks noGrp="1"/>
          </p:cNvSpPr>
          <p:nvPr>
            <p:ph idx="1"/>
          </p:nvPr>
        </p:nvSpPr>
        <p:spPr>
          <a:xfrm>
            <a:off x="838200" y="3429001"/>
            <a:ext cx="11099800" cy="2920999"/>
          </a:xfrm>
        </p:spPr>
        <p:txBody>
          <a:bodyPr>
            <a:normAutofit/>
          </a:bodyPr>
          <a:lstStyle/>
          <a:p>
            <a:pPr lvl="1" algn="l"/>
            <a:r>
              <a:rPr lang="sv-SE" sz="1800" dirty="0">
                <a:solidFill>
                  <a:srgbClr val="000000"/>
                </a:solidFill>
              </a:rPr>
              <a:t>Vi kommer att tilldelas </a:t>
            </a:r>
            <a:r>
              <a:rPr lang="sv-SE" sz="1800" dirty="0" err="1">
                <a:solidFill>
                  <a:srgbClr val="000000"/>
                </a:solidFill>
              </a:rPr>
              <a:t>ispass</a:t>
            </a:r>
            <a:r>
              <a:rPr lang="sv-SE" sz="1800" dirty="0">
                <a:solidFill>
                  <a:srgbClr val="000000"/>
                </a:solidFill>
              </a:rPr>
              <a:t> direkt efter sommarhockeyskolan</a:t>
            </a:r>
          </a:p>
          <a:p>
            <a:pPr lvl="2"/>
            <a:r>
              <a:rPr lang="sv-SE" sz="1400" dirty="0">
                <a:solidFill>
                  <a:srgbClr val="000000"/>
                </a:solidFill>
              </a:rPr>
              <a:t>1-2 </a:t>
            </a:r>
            <a:r>
              <a:rPr lang="sv-SE" sz="1400" dirty="0" err="1">
                <a:solidFill>
                  <a:srgbClr val="000000"/>
                </a:solidFill>
              </a:rPr>
              <a:t>ispass</a:t>
            </a:r>
            <a:r>
              <a:rPr lang="sv-SE" sz="1400" dirty="0">
                <a:solidFill>
                  <a:srgbClr val="000000"/>
                </a:solidFill>
              </a:rPr>
              <a:t> i veckan, 1 </a:t>
            </a:r>
            <a:r>
              <a:rPr lang="sv-SE" sz="1400" dirty="0" err="1">
                <a:solidFill>
                  <a:srgbClr val="000000"/>
                </a:solidFill>
              </a:rPr>
              <a:t>fys</a:t>
            </a:r>
            <a:r>
              <a:rPr lang="sv-SE" sz="1400" dirty="0">
                <a:solidFill>
                  <a:srgbClr val="000000"/>
                </a:solidFill>
              </a:rPr>
              <a:t>/off-</a:t>
            </a:r>
            <a:r>
              <a:rPr lang="sv-SE" sz="1400" dirty="0" err="1">
                <a:solidFill>
                  <a:srgbClr val="000000"/>
                </a:solidFill>
              </a:rPr>
              <a:t>ice</a:t>
            </a:r>
            <a:r>
              <a:rPr lang="sv-SE" sz="1400" dirty="0">
                <a:solidFill>
                  <a:srgbClr val="000000"/>
                </a:solidFill>
              </a:rPr>
              <a:t> pass i veckan</a:t>
            </a:r>
          </a:p>
          <a:p>
            <a:pPr lvl="1"/>
            <a:r>
              <a:rPr lang="sv-SE" sz="1800" b="1" i="0" dirty="0">
                <a:solidFill>
                  <a:srgbClr val="000000"/>
                </a:solidFill>
                <a:effectLst/>
              </a:rPr>
              <a:t>Sommarsport ska ha </a:t>
            </a:r>
            <a:r>
              <a:rPr lang="sv-SE" sz="1800" b="1" i="0" dirty="0" err="1">
                <a:solidFill>
                  <a:srgbClr val="000000"/>
                </a:solidFill>
                <a:effectLst/>
              </a:rPr>
              <a:t>prio</a:t>
            </a:r>
            <a:r>
              <a:rPr lang="sv-SE" sz="1800" b="1" i="0" dirty="0">
                <a:solidFill>
                  <a:srgbClr val="000000"/>
                </a:solidFill>
                <a:effectLst/>
              </a:rPr>
              <a:t> fram till Oktober!</a:t>
            </a:r>
            <a:endParaRPr lang="sv-SE" sz="1800" dirty="0">
              <a:solidFill>
                <a:srgbClr val="000000"/>
              </a:solidFill>
            </a:endParaRPr>
          </a:p>
          <a:p>
            <a:pPr lvl="1" algn="l"/>
            <a:r>
              <a:rPr lang="sv-SE" sz="1800" dirty="0">
                <a:solidFill>
                  <a:srgbClr val="000000"/>
                </a:solidFill>
              </a:rPr>
              <a:t>3 </a:t>
            </a:r>
            <a:r>
              <a:rPr lang="sv-SE" sz="1800" dirty="0" err="1">
                <a:solidFill>
                  <a:srgbClr val="000000"/>
                </a:solidFill>
              </a:rPr>
              <a:t>ispass</a:t>
            </a:r>
            <a:r>
              <a:rPr lang="sv-SE" sz="1800" dirty="0">
                <a:solidFill>
                  <a:srgbClr val="000000"/>
                </a:solidFill>
              </a:rPr>
              <a:t>, 1 kort </a:t>
            </a:r>
            <a:r>
              <a:rPr lang="sv-SE" sz="1800" dirty="0" err="1">
                <a:solidFill>
                  <a:srgbClr val="000000"/>
                </a:solidFill>
              </a:rPr>
              <a:t>fyspass</a:t>
            </a:r>
            <a:r>
              <a:rPr lang="sv-SE" sz="1800" dirty="0">
                <a:solidFill>
                  <a:srgbClr val="000000"/>
                </a:solidFill>
              </a:rPr>
              <a:t> och teori under säsongen</a:t>
            </a:r>
          </a:p>
          <a:p>
            <a:pPr lvl="2"/>
            <a:r>
              <a:rPr lang="sv-SE" sz="1400" dirty="0" err="1">
                <a:solidFill>
                  <a:srgbClr val="000000"/>
                </a:solidFill>
              </a:rPr>
              <a:t>Ispass</a:t>
            </a:r>
            <a:r>
              <a:rPr lang="sv-SE" sz="1400" dirty="0">
                <a:solidFill>
                  <a:srgbClr val="000000"/>
                </a:solidFill>
              </a:rPr>
              <a:t> (Onsdagar 15:45, Fredagar 17:30, Söndagar 08:30) (Möjligen samkör vi ett pass i veckan med U11)</a:t>
            </a:r>
          </a:p>
          <a:p>
            <a:pPr lvl="2"/>
            <a:r>
              <a:rPr lang="sv-SE" sz="1400" dirty="0" err="1">
                <a:solidFill>
                  <a:srgbClr val="000000"/>
                </a:solidFill>
              </a:rPr>
              <a:t>Fyspass</a:t>
            </a:r>
            <a:r>
              <a:rPr lang="sv-SE" sz="1400" dirty="0">
                <a:solidFill>
                  <a:srgbClr val="000000"/>
                </a:solidFill>
              </a:rPr>
              <a:t> i samband med </a:t>
            </a:r>
            <a:r>
              <a:rPr lang="sv-SE" sz="1400" dirty="0" err="1">
                <a:solidFill>
                  <a:srgbClr val="000000"/>
                </a:solidFill>
              </a:rPr>
              <a:t>ispass</a:t>
            </a:r>
            <a:r>
              <a:rPr lang="sv-SE" sz="1400" dirty="0">
                <a:solidFill>
                  <a:srgbClr val="000000"/>
                </a:solidFill>
              </a:rPr>
              <a:t> på helgen</a:t>
            </a:r>
          </a:p>
          <a:p>
            <a:pPr lvl="1" algn="l"/>
            <a:r>
              <a:rPr lang="sv-SE" sz="1800" b="0" i="0" dirty="0">
                <a:solidFill>
                  <a:srgbClr val="000000"/>
                </a:solidFill>
                <a:effectLst/>
              </a:rPr>
              <a:t>Alla träningar läggs upp på laget och finns i kalendern. Vi skickar kallelse till alla träningar. </a:t>
            </a:r>
            <a:r>
              <a:rPr lang="sv-SE" sz="1800" b="1" i="0" dirty="0">
                <a:solidFill>
                  <a:srgbClr val="000000"/>
                </a:solidFill>
                <a:effectLst/>
              </a:rPr>
              <a:t>Viktigt att svara! </a:t>
            </a:r>
            <a:endParaRPr lang="sv-SE" b="1" i="0" dirty="0">
              <a:solidFill>
                <a:srgbClr val="000000"/>
              </a:solidFill>
              <a:effectLst/>
            </a:endParaRPr>
          </a:p>
          <a:p>
            <a:pPr lvl="1" algn="l"/>
            <a:r>
              <a:rPr lang="sv-SE" sz="1800" b="0" i="0" dirty="0">
                <a:solidFill>
                  <a:srgbClr val="000000"/>
                </a:solidFill>
                <a:effectLst/>
              </a:rPr>
              <a:t>Tappar vi en träningstid så försöker vi ersätta det med </a:t>
            </a:r>
            <a:r>
              <a:rPr lang="sv-SE" sz="1800" b="0" i="0" dirty="0" err="1">
                <a:solidFill>
                  <a:srgbClr val="000000"/>
                </a:solidFill>
                <a:effectLst/>
              </a:rPr>
              <a:t>fyspass</a:t>
            </a:r>
            <a:r>
              <a:rPr lang="sv-SE" sz="1800" b="0" i="0" dirty="0">
                <a:solidFill>
                  <a:srgbClr val="000000"/>
                </a:solidFill>
                <a:effectLst/>
              </a:rPr>
              <a:t>/off-</a:t>
            </a:r>
            <a:r>
              <a:rPr lang="sv-SE" sz="1800" b="0" i="0" dirty="0" err="1">
                <a:solidFill>
                  <a:srgbClr val="000000"/>
                </a:solidFill>
                <a:effectLst/>
              </a:rPr>
              <a:t>ice</a:t>
            </a:r>
            <a:endParaRPr lang="sv-SE" b="0" i="0" dirty="0">
              <a:solidFill>
                <a:srgbClr val="000000"/>
              </a:solidFill>
              <a:effectLst/>
            </a:endParaRPr>
          </a:p>
          <a:p>
            <a:pPr lvl="1" algn="l"/>
            <a:r>
              <a:rPr lang="sv-SE" sz="1800" b="0" i="0" dirty="0">
                <a:solidFill>
                  <a:srgbClr val="000000"/>
                </a:solidFill>
                <a:effectLst/>
              </a:rPr>
              <a:t>Det finns möjlighet att träna med U9 (Team-15) eller U11 (Team-13) för dom som vill träna extra. Man tar kontakt med oss ledare om man är intresserad.  </a:t>
            </a:r>
          </a:p>
          <a:p>
            <a:pPr lvl="1" algn="l"/>
            <a:endParaRPr lang="sv-SE" b="0" i="0" dirty="0">
              <a:solidFill>
                <a:srgbClr val="000000"/>
              </a:solidFill>
              <a:effectLst/>
            </a:endParaRPr>
          </a:p>
          <a:p>
            <a:endParaRPr lang="sv-SE" dirty="0"/>
          </a:p>
        </p:txBody>
      </p:sp>
      <p:pic>
        <p:nvPicPr>
          <p:cNvPr id="4" name="Bildobjekt 5" descr="En bild som visar text, clipart&#10;&#10;Automatiskt genererad beskrivning">
            <a:extLst>
              <a:ext uri="{FF2B5EF4-FFF2-40B4-BE49-F238E27FC236}">
                <a16:creationId xmlns:a16="http://schemas.microsoft.com/office/drawing/2014/main" id="{77CD07C4-BFD3-40D0-B415-24A74E7D625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2025209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1F5B9-1F77-48C6-A9BF-0B0A70B086EF}"/>
              </a:ext>
            </a:extLst>
          </p:cNvPr>
          <p:cNvSpPr>
            <a:spLocks noGrp="1"/>
          </p:cNvSpPr>
          <p:nvPr>
            <p:ph type="title"/>
          </p:nvPr>
        </p:nvSpPr>
        <p:spPr/>
        <p:txBody>
          <a:bodyPr/>
          <a:lstStyle/>
          <a:p>
            <a:r>
              <a:rPr lang="sv-SE" dirty="0"/>
              <a:t>Material</a:t>
            </a:r>
          </a:p>
        </p:txBody>
      </p:sp>
      <p:sp>
        <p:nvSpPr>
          <p:cNvPr id="3" name="Content Placeholder 2">
            <a:extLst>
              <a:ext uri="{FF2B5EF4-FFF2-40B4-BE49-F238E27FC236}">
                <a16:creationId xmlns:a16="http://schemas.microsoft.com/office/drawing/2014/main" id="{57F89459-5575-484D-A797-46FDF74FA6AB}"/>
              </a:ext>
            </a:extLst>
          </p:cNvPr>
          <p:cNvSpPr>
            <a:spLocks noGrp="1"/>
          </p:cNvSpPr>
          <p:nvPr>
            <p:ph idx="1"/>
          </p:nvPr>
        </p:nvSpPr>
        <p:spPr>
          <a:xfrm>
            <a:off x="838200" y="3686479"/>
            <a:ext cx="5257800" cy="1926921"/>
          </a:xfrm>
        </p:spPr>
        <p:txBody>
          <a:bodyPr>
            <a:normAutofit/>
          </a:bodyPr>
          <a:lstStyle/>
          <a:p>
            <a:r>
              <a:rPr lang="sv-SE" sz="1800" dirty="0"/>
              <a:t>Slipning av skridskor, 4-5 åkning av skridskor sen slipning</a:t>
            </a:r>
          </a:p>
          <a:p>
            <a:r>
              <a:rPr lang="sv-SE" sz="1800" dirty="0"/>
              <a:t>Hänga skridskorna korrekt, Tån framåt = slipning </a:t>
            </a:r>
          </a:p>
          <a:p>
            <a:r>
              <a:rPr lang="sv-SE" sz="1800" dirty="0" err="1"/>
              <a:t>Dammasker</a:t>
            </a:r>
            <a:r>
              <a:rPr lang="sv-SE" sz="1800" dirty="0"/>
              <a:t>, </a:t>
            </a:r>
            <a:r>
              <a:rPr lang="sv-SE" sz="1800" dirty="0" err="1"/>
              <a:t>ev</a:t>
            </a:r>
            <a:r>
              <a:rPr lang="sv-SE" sz="1800" dirty="0"/>
              <a:t> köpa nya</a:t>
            </a:r>
          </a:p>
          <a:p>
            <a:pPr marL="0" indent="0">
              <a:buNone/>
            </a:pPr>
            <a:endParaRPr lang="sv-SE" dirty="0"/>
          </a:p>
        </p:txBody>
      </p:sp>
      <p:pic>
        <p:nvPicPr>
          <p:cNvPr id="4" name="Bildobjekt 3" descr="En bild som visar text, clipart&#10;&#10;Automatiskt genererad beskrivning">
            <a:extLst>
              <a:ext uri="{FF2B5EF4-FFF2-40B4-BE49-F238E27FC236}">
                <a16:creationId xmlns:a16="http://schemas.microsoft.com/office/drawing/2014/main" id="{1814DBB1-05C4-4B73-ACE1-A93CE41ADCA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86374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C25FC-4BED-49C1-A697-FE8A846213BC}"/>
              </a:ext>
            </a:extLst>
          </p:cNvPr>
          <p:cNvSpPr>
            <a:spLocks noGrp="1"/>
          </p:cNvSpPr>
          <p:nvPr>
            <p:ph type="title"/>
          </p:nvPr>
        </p:nvSpPr>
        <p:spPr>
          <a:xfrm>
            <a:off x="1612900" y="952500"/>
            <a:ext cx="5168900" cy="1373189"/>
          </a:xfrm>
        </p:spPr>
        <p:txBody>
          <a:bodyPr/>
          <a:lstStyle/>
          <a:p>
            <a:r>
              <a:rPr lang="sv-SE" dirty="0"/>
              <a:t>Träningsfokus</a:t>
            </a:r>
          </a:p>
        </p:txBody>
      </p:sp>
      <p:sp>
        <p:nvSpPr>
          <p:cNvPr id="3" name="Platshållare för innehåll 2">
            <a:extLst>
              <a:ext uri="{FF2B5EF4-FFF2-40B4-BE49-F238E27FC236}">
                <a16:creationId xmlns:a16="http://schemas.microsoft.com/office/drawing/2014/main" id="{D4E20F74-E2F8-4C93-BD72-349BE72A3B30}"/>
              </a:ext>
            </a:extLst>
          </p:cNvPr>
          <p:cNvSpPr>
            <a:spLocks noGrp="1"/>
          </p:cNvSpPr>
          <p:nvPr>
            <p:ph idx="1"/>
          </p:nvPr>
        </p:nvSpPr>
        <p:spPr>
          <a:xfrm>
            <a:off x="1016000" y="3987800"/>
            <a:ext cx="9982200" cy="1651000"/>
          </a:xfrm>
        </p:spPr>
        <p:txBody>
          <a:bodyPr>
            <a:normAutofit/>
          </a:bodyPr>
          <a:lstStyle/>
          <a:p>
            <a:pPr lvl="1" algn="l"/>
            <a:r>
              <a:rPr lang="sv-SE" sz="1800" b="0" i="0" dirty="0">
                <a:solidFill>
                  <a:srgbClr val="000000"/>
                </a:solidFill>
                <a:effectLst/>
              </a:rPr>
              <a:t>Grunder i individuella färdigheter</a:t>
            </a:r>
            <a:endParaRPr lang="sv-SE" b="0" i="0" dirty="0">
              <a:solidFill>
                <a:srgbClr val="000000"/>
              </a:solidFill>
              <a:effectLst/>
            </a:endParaRPr>
          </a:p>
          <a:p>
            <a:pPr lvl="1" algn="l"/>
            <a:r>
              <a:rPr lang="sv-SE" sz="1800" b="0" i="0" dirty="0">
                <a:solidFill>
                  <a:srgbClr val="000000"/>
                </a:solidFill>
                <a:effectLst/>
              </a:rPr>
              <a:t>Dra upp tempot i moment som dom behärskar</a:t>
            </a:r>
          </a:p>
          <a:p>
            <a:pPr lvl="1" algn="l"/>
            <a:r>
              <a:rPr lang="sv-SE" sz="1800" b="0" i="0" dirty="0">
                <a:solidFill>
                  <a:srgbClr val="000000"/>
                </a:solidFill>
                <a:effectLst/>
              </a:rPr>
              <a:t>Spela tillsammans på den större spelytan</a:t>
            </a:r>
          </a:p>
          <a:p>
            <a:pPr lvl="1" algn="l"/>
            <a:r>
              <a:rPr lang="sv-SE" sz="1800" dirty="0">
                <a:solidFill>
                  <a:srgbClr val="000000"/>
                </a:solidFill>
              </a:rPr>
              <a:t>Koordination, balans, snabbhet och styrka</a:t>
            </a:r>
          </a:p>
          <a:p>
            <a:pPr marL="457200" lvl="1" indent="0" algn="l">
              <a:buNone/>
            </a:pPr>
            <a:endParaRPr lang="sv-SE" sz="1800" b="0" i="0" dirty="0">
              <a:solidFill>
                <a:srgbClr val="000000"/>
              </a:solidFill>
              <a:effectLst/>
            </a:endParaRPr>
          </a:p>
          <a:p>
            <a:pPr marL="457200" lvl="1" indent="0" algn="l">
              <a:buNone/>
            </a:pPr>
            <a:endParaRPr lang="sv-SE" b="0" i="0" dirty="0">
              <a:solidFill>
                <a:srgbClr val="000000"/>
              </a:solidFill>
              <a:effectLst/>
            </a:endParaRPr>
          </a:p>
          <a:p>
            <a:endParaRPr lang="sv-SE" dirty="0"/>
          </a:p>
        </p:txBody>
      </p:sp>
      <p:pic>
        <p:nvPicPr>
          <p:cNvPr id="4" name="Bildobjekt 3" descr="En bild som visar text, clipart&#10;&#10;Automatiskt genererad beskrivning">
            <a:extLst>
              <a:ext uri="{FF2B5EF4-FFF2-40B4-BE49-F238E27FC236}">
                <a16:creationId xmlns:a16="http://schemas.microsoft.com/office/drawing/2014/main" id="{F0C02817-D6FB-4FF5-908E-A732BE3781D2}"/>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8" name="Picture 7">
            <a:extLst>
              <a:ext uri="{FF2B5EF4-FFF2-40B4-BE49-F238E27FC236}">
                <a16:creationId xmlns:a16="http://schemas.microsoft.com/office/drawing/2014/main" id="{0D3B3563-7086-1630-8EE8-5EC8E2138F99}"/>
              </a:ext>
            </a:extLst>
          </p:cNvPr>
          <p:cNvPicPr>
            <a:picLocks noChangeAspect="1"/>
          </p:cNvPicPr>
          <p:nvPr/>
        </p:nvPicPr>
        <p:blipFill>
          <a:blip r:embed="rId3"/>
          <a:stretch>
            <a:fillRect/>
          </a:stretch>
        </p:blipFill>
        <p:spPr>
          <a:xfrm>
            <a:off x="9003030" y="3171522"/>
            <a:ext cx="2962248" cy="3537881"/>
          </a:xfrm>
          <a:prstGeom prst="rect">
            <a:avLst/>
          </a:prstGeom>
        </p:spPr>
      </p:pic>
    </p:spTree>
    <p:extLst>
      <p:ext uri="{BB962C8B-B14F-4D97-AF65-F5344CB8AC3E}">
        <p14:creationId xmlns:p14="http://schemas.microsoft.com/office/powerpoint/2010/main" val="88979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B2111-3592-42FE-9C1A-A440C3AF59A1}"/>
              </a:ext>
            </a:extLst>
          </p:cNvPr>
          <p:cNvSpPr>
            <a:spLocks noGrp="1"/>
          </p:cNvSpPr>
          <p:nvPr>
            <p:ph type="title"/>
          </p:nvPr>
        </p:nvSpPr>
        <p:spPr>
          <a:xfrm>
            <a:off x="990600" y="1089667"/>
            <a:ext cx="5257800" cy="1296988"/>
          </a:xfrm>
        </p:spPr>
        <p:txBody>
          <a:bodyPr/>
          <a:lstStyle/>
          <a:p>
            <a:r>
              <a:rPr lang="sv-SE" dirty="0"/>
              <a:t>Matchsammandrag</a:t>
            </a:r>
          </a:p>
        </p:txBody>
      </p:sp>
      <p:sp>
        <p:nvSpPr>
          <p:cNvPr id="3" name="Platshållare för innehåll 2">
            <a:extLst>
              <a:ext uri="{FF2B5EF4-FFF2-40B4-BE49-F238E27FC236}">
                <a16:creationId xmlns:a16="http://schemas.microsoft.com/office/drawing/2014/main" id="{C760D085-0F53-44E7-8157-594AA0678310}"/>
              </a:ext>
            </a:extLst>
          </p:cNvPr>
          <p:cNvSpPr>
            <a:spLocks noGrp="1"/>
          </p:cNvSpPr>
          <p:nvPr>
            <p:ph idx="1"/>
          </p:nvPr>
        </p:nvSpPr>
        <p:spPr>
          <a:xfrm>
            <a:off x="1263649" y="3312160"/>
            <a:ext cx="5470525" cy="2595873"/>
          </a:xfrm>
        </p:spPr>
        <p:txBody>
          <a:bodyPr>
            <a:normAutofit fontScale="92500" lnSpcReduction="20000"/>
          </a:bodyPr>
          <a:lstStyle/>
          <a:p>
            <a:pPr lvl="1" algn="l"/>
            <a:r>
              <a:rPr lang="sv-SE" sz="1900" b="0" i="0" dirty="0">
                <a:solidFill>
                  <a:srgbClr val="000000"/>
                </a:solidFill>
                <a:effectLst/>
              </a:rPr>
              <a:t>Matchsammandrag ej klart än</a:t>
            </a:r>
          </a:p>
          <a:p>
            <a:pPr lvl="1"/>
            <a:r>
              <a:rPr lang="sv-SE" sz="1900" b="0" i="0" dirty="0">
                <a:solidFill>
                  <a:srgbClr val="000000"/>
                </a:solidFill>
                <a:effectLst/>
              </a:rPr>
              <a:t>Vi har anmält 3 lag till seriespel </a:t>
            </a:r>
          </a:p>
          <a:p>
            <a:pPr lvl="1" algn="l"/>
            <a:r>
              <a:rPr lang="sv-SE" sz="1900" b="0" i="0" dirty="0">
                <a:solidFill>
                  <a:srgbClr val="000000"/>
                </a:solidFill>
                <a:effectLst/>
              </a:rPr>
              <a:t>1x15 med pipbyten </a:t>
            </a:r>
          </a:p>
          <a:p>
            <a:pPr lvl="1" algn="l"/>
            <a:r>
              <a:rPr lang="sv-SE" sz="1900" b="0" i="0" dirty="0">
                <a:solidFill>
                  <a:srgbClr val="000000"/>
                </a:solidFill>
                <a:effectLst/>
              </a:rPr>
              <a:t>Jaktstraff</a:t>
            </a:r>
          </a:p>
          <a:p>
            <a:pPr lvl="1" algn="l"/>
            <a:r>
              <a:rPr lang="sv-SE" sz="1900" b="0" i="0" dirty="0">
                <a:solidFill>
                  <a:srgbClr val="000000"/>
                </a:solidFill>
                <a:effectLst/>
              </a:rPr>
              <a:t>3 utespelare + målvakt</a:t>
            </a:r>
          </a:p>
          <a:p>
            <a:pPr lvl="1" algn="l"/>
            <a:r>
              <a:rPr lang="sv-SE" sz="1900" dirty="0">
                <a:solidFill>
                  <a:srgbClr val="000000"/>
                </a:solidFill>
              </a:rPr>
              <a:t>21 spelare kommer att kallas till matchsammandragen</a:t>
            </a:r>
          </a:p>
          <a:p>
            <a:pPr lvl="1" algn="l"/>
            <a:r>
              <a:rPr lang="sv-SE" sz="1900" dirty="0">
                <a:solidFill>
                  <a:srgbClr val="000000"/>
                </a:solidFill>
              </a:rPr>
              <a:t>Spelare som inte kallas blir reserver</a:t>
            </a:r>
          </a:p>
          <a:p>
            <a:pPr lvl="1" algn="l"/>
            <a:r>
              <a:rPr lang="sv-SE" sz="1900" b="0" i="0" dirty="0">
                <a:solidFill>
                  <a:srgbClr val="000000"/>
                </a:solidFill>
                <a:effectLst/>
              </a:rPr>
              <a:t>Blir vi kort om spelare så lånar vi in från U9/tjej</a:t>
            </a:r>
          </a:p>
          <a:p>
            <a:pPr lvl="1" algn="l"/>
            <a:r>
              <a:rPr lang="sv-SE" sz="1900" dirty="0">
                <a:solidFill>
                  <a:srgbClr val="000000"/>
                </a:solidFill>
              </a:rPr>
              <a:t>Träningsmatcher i September</a:t>
            </a:r>
            <a:endParaRPr lang="sv-SE" sz="2600" b="0" i="0" dirty="0">
              <a:solidFill>
                <a:srgbClr val="000000"/>
              </a:solidFill>
              <a:effectLst/>
            </a:endParaRPr>
          </a:p>
          <a:p>
            <a:endParaRPr lang="sv-SE" dirty="0"/>
          </a:p>
        </p:txBody>
      </p:sp>
      <p:pic>
        <p:nvPicPr>
          <p:cNvPr id="6" name="Bildobjekt 5" descr="En bild som visar text, clipart&#10;&#10;Automatiskt genererad beskrivning">
            <a:extLst>
              <a:ext uri="{FF2B5EF4-FFF2-40B4-BE49-F238E27FC236}">
                <a16:creationId xmlns:a16="http://schemas.microsoft.com/office/drawing/2014/main" id="{859B4FBA-192F-4591-9957-E5F2C02F399B}"/>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pic>
        <p:nvPicPr>
          <p:cNvPr id="5" name="Picture 4">
            <a:extLst>
              <a:ext uri="{FF2B5EF4-FFF2-40B4-BE49-F238E27FC236}">
                <a16:creationId xmlns:a16="http://schemas.microsoft.com/office/drawing/2014/main" id="{A06D236E-FE6F-D973-8AD6-52DFA54BB659}"/>
              </a:ext>
            </a:extLst>
          </p:cNvPr>
          <p:cNvPicPr>
            <a:picLocks noChangeAspect="1"/>
          </p:cNvPicPr>
          <p:nvPr/>
        </p:nvPicPr>
        <p:blipFill>
          <a:blip r:embed="rId3"/>
          <a:stretch>
            <a:fillRect/>
          </a:stretch>
        </p:blipFill>
        <p:spPr>
          <a:xfrm>
            <a:off x="6734175" y="3210567"/>
            <a:ext cx="5457825" cy="2790825"/>
          </a:xfrm>
          <a:prstGeom prst="rect">
            <a:avLst/>
          </a:prstGeom>
        </p:spPr>
      </p:pic>
    </p:spTree>
    <p:extLst>
      <p:ext uri="{BB962C8B-B14F-4D97-AF65-F5344CB8AC3E}">
        <p14:creationId xmlns:p14="http://schemas.microsoft.com/office/powerpoint/2010/main" val="84079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043E31-94A1-4B1B-ABB5-51888E2667F0}"/>
              </a:ext>
            </a:extLst>
          </p:cNvPr>
          <p:cNvSpPr>
            <a:spLocks noGrp="1"/>
          </p:cNvSpPr>
          <p:nvPr>
            <p:ph type="title"/>
          </p:nvPr>
        </p:nvSpPr>
        <p:spPr>
          <a:xfrm>
            <a:off x="1041400" y="1458911"/>
            <a:ext cx="5168900" cy="850901"/>
          </a:xfrm>
        </p:spPr>
        <p:txBody>
          <a:bodyPr>
            <a:normAutofit fontScale="90000"/>
          </a:bodyPr>
          <a:lstStyle/>
          <a:p>
            <a:r>
              <a:rPr lang="sv-SE" sz="4900" dirty="0"/>
              <a:t>Cup</a:t>
            </a:r>
            <a:br>
              <a:rPr lang="sv-SE" sz="4900" dirty="0"/>
            </a:br>
            <a:r>
              <a:rPr lang="sv-SE" sz="2000" b="0" i="0" dirty="0">
                <a:solidFill>
                  <a:srgbClr val="000000"/>
                </a:solidFill>
                <a:effectLst/>
              </a:rPr>
              <a:t>Cupansvarig : Jonas Lindqvist, Sigges pappa</a:t>
            </a:r>
            <a:br>
              <a:rPr lang="sv-SE" sz="4400" b="0" i="0" dirty="0">
                <a:solidFill>
                  <a:srgbClr val="000000"/>
                </a:solidFill>
                <a:effectLst/>
                <a:latin typeface="Arial" panose="020B0604020202020204" pitchFamily="34" charset="0"/>
              </a:rPr>
            </a:br>
            <a:endParaRPr lang="sv-SE" dirty="0"/>
          </a:p>
        </p:txBody>
      </p:sp>
      <p:sp>
        <p:nvSpPr>
          <p:cNvPr id="3" name="Platshållare för innehåll 2">
            <a:extLst>
              <a:ext uri="{FF2B5EF4-FFF2-40B4-BE49-F238E27FC236}">
                <a16:creationId xmlns:a16="http://schemas.microsoft.com/office/drawing/2014/main" id="{E532E250-9228-4784-AFC0-6C4ADE7660D4}"/>
              </a:ext>
            </a:extLst>
          </p:cNvPr>
          <p:cNvSpPr>
            <a:spLocks noGrp="1"/>
          </p:cNvSpPr>
          <p:nvPr>
            <p:ph idx="1"/>
          </p:nvPr>
        </p:nvSpPr>
        <p:spPr>
          <a:xfrm>
            <a:off x="2209800" y="4065587"/>
            <a:ext cx="7772400" cy="1333502"/>
          </a:xfrm>
        </p:spPr>
        <p:txBody>
          <a:bodyPr/>
          <a:lstStyle/>
          <a:p>
            <a:pPr lvl="1" algn="l"/>
            <a:r>
              <a:rPr lang="sv-SE" sz="1800" b="0" i="0" dirty="0">
                <a:solidFill>
                  <a:srgbClr val="000000"/>
                </a:solidFill>
                <a:effectLst/>
              </a:rPr>
              <a:t>Vår egna </a:t>
            </a:r>
            <a:r>
              <a:rPr lang="sv-SE" sz="1800" b="0" i="0" dirty="0" err="1">
                <a:solidFill>
                  <a:srgbClr val="000000"/>
                </a:solidFill>
                <a:effectLst/>
              </a:rPr>
              <a:t>hemmacup</a:t>
            </a:r>
            <a:r>
              <a:rPr lang="sv-SE" sz="1800" dirty="0">
                <a:solidFill>
                  <a:srgbClr val="000000"/>
                </a:solidFill>
              </a:rPr>
              <a:t> </a:t>
            </a:r>
            <a:r>
              <a:rPr lang="sv-SE" sz="1800" b="0" i="0" dirty="0">
                <a:solidFill>
                  <a:srgbClr val="000000"/>
                </a:solidFill>
                <a:effectLst/>
              </a:rPr>
              <a:t>är </a:t>
            </a:r>
            <a:r>
              <a:rPr lang="sv-SE" sz="1800" b="0" i="0" dirty="0" err="1">
                <a:solidFill>
                  <a:srgbClr val="000000"/>
                </a:solidFill>
                <a:effectLst/>
              </a:rPr>
              <a:t>Bryngels</a:t>
            </a:r>
            <a:r>
              <a:rPr lang="sv-SE" sz="1800" b="0" i="0" dirty="0">
                <a:solidFill>
                  <a:srgbClr val="000000"/>
                </a:solidFill>
                <a:effectLst/>
              </a:rPr>
              <a:t> </a:t>
            </a:r>
            <a:r>
              <a:rPr lang="sv-SE" sz="1800" b="0" i="0" dirty="0" err="1">
                <a:solidFill>
                  <a:srgbClr val="000000"/>
                </a:solidFill>
                <a:effectLst/>
              </a:rPr>
              <a:t>Thermia</a:t>
            </a:r>
            <a:r>
              <a:rPr lang="sv-SE" sz="1800" b="0" i="0" dirty="0">
                <a:solidFill>
                  <a:srgbClr val="000000"/>
                </a:solidFill>
                <a:effectLst/>
              </a:rPr>
              <a:t> Cup 7-8 oktober</a:t>
            </a:r>
          </a:p>
          <a:p>
            <a:pPr lvl="1" algn="l"/>
            <a:r>
              <a:rPr lang="sv-SE" sz="1800" b="0" i="0" dirty="0">
                <a:solidFill>
                  <a:srgbClr val="000000"/>
                </a:solidFill>
                <a:effectLst/>
              </a:rPr>
              <a:t>Östersund, Alexander Edler cup. </a:t>
            </a:r>
          </a:p>
          <a:p>
            <a:pPr lvl="1" algn="l"/>
            <a:r>
              <a:rPr lang="sv-SE" sz="1800" dirty="0">
                <a:solidFill>
                  <a:srgbClr val="000000"/>
                </a:solidFill>
              </a:rPr>
              <a:t>Eventuell ytterligare en cup under andra halvan av säsongen</a:t>
            </a:r>
            <a:endParaRPr lang="sv-SE" sz="1800" b="0" i="0" dirty="0">
              <a:solidFill>
                <a:srgbClr val="000000"/>
              </a:solidFill>
              <a:effectLst/>
            </a:endParaRPr>
          </a:p>
          <a:p>
            <a:pPr marL="0" indent="0">
              <a:buNone/>
            </a:pPr>
            <a:endParaRPr lang="sv-SE" dirty="0"/>
          </a:p>
        </p:txBody>
      </p:sp>
      <p:pic>
        <p:nvPicPr>
          <p:cNvPr id="4" name="Bildobjekt 3" descr="En bild som visar text, clipart&#10;&#10;Automatiskt genererad beskrivning">
            <a:extLst>
              <a:ext uri="{FF2B5EF4-FFF2-40B4-BE49-F238E27FC236}">
                <a16:creationId xmlns:a16="http://schemas.microsoft.com/office/drawing/2014/main" id="{9632FC65-7FC2-4224-BA2D-0E0EDD403518}"/>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Tree>
    <p:extLst>
      <p:ext uri="{BB962C8B-B14F-4D97-AF65-F5344CB8AC3E}">
        <p14:creationId xmlns:p14="http://schemas.microsoft.com/office/powerpoint/2010/main" val="19914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C2D3C7-C387-4153-B7B6-8B2E642B3E64}"/>
              </a:ext>
            </a:extLst>
          </p:cNvPr>
          <p:cNvSpPr>
            <a:spLocks noGrp="1"/>
          </p:cNvSpPr>
          <p:nvPr>
            <p:ph type="title"/>
          </p:nvPr>
        </p:nvSpPr>
        <p:spPr>
          <a:xfrm>
            <a:off x="1219200" y="911867"/>
            <a:ext cx="5054600" cy="1347788"/>
          </a:xfrm>
        </p:spPr>
        <p:txBody>
          <a:bodyPr/>
          <a:lstStyle/>
          <a:p>
            <a:r>
              <a:rPr lang="sv-SE" dirty="0"/>
              <a:t>Lagregler</a:t>
            </a:r>
          </a:p>
        </p:txBody>
      </p:sp>
      <p:pic>
        <p:nvPicPr>
          <p:cNvPr id="4" name="Bildobjekt 3" descr="En bild som visar text, clipart&#10;&#10;Automatiskt genererad beskrivning">
            <a:extLst>
              <a:ext uri="{FF2B5EF4-FFF2-40B4-BE49-F238E27FC236}">
                <a16:creationId xmlns:a16="http://schemas.microsoft.com/office/drawing/2014/main" id="{DBA1310A-7B26-470D-B1F5-53FDEE44C4E6}"/>
              </a:ext>
            </a:extLst>
          </p:cNvPr>
          <p:cNvPicPr>
            <a:picLocks noChangeAspect="1"/>
          </p:cNvPicPr>
          <p:nvPr/>
        </p:nvPicPr>
        <p:blipFill rotWithShape="1">
          <a:blip r:embed="rId2"/>
          <a:srcRect t="9581"/>
          <a:stretch/>
        </p:blipFill>
        <p:spPr>
          <a:xfrm>
            <a:off x="5814060" y="0"/>
            <a:ext cx="6377940" cy="3171522"/>
          </a:xfrm>
          <a:custGeom>
            <a:avLst/>
            <a:gdLst/>
            <a:ahLst/>
            <a:cxnLst/>
            <a:rect l="l" t="t" r="r" b="b"/>
            <a:pathLst>
              <a:path w="6377940" h="3333748">
                <a:moveTo>
                  <a:pt x="203977" y="0"/>
                </a:moveTo>
                <a:lnTo>
                  <a:pt x="6377940" y="0"/>
                </a:lnTo>
                <a:lnTo>
                  <a:pt x="6377940" y="3333748"/>
                </a:lnTo>
                <a:lnTo>
                  <a:pt x="0" y="3333748"/>
                </a:lnTo>
                <a:lnTo>
                  <a:pt x="525780" y="1931668"/>
                </a:lnTo>
                <a:lnTo>
                  <a:pt x="205740" y="11428"/>
                </a:lnTo>
                <a:close/>
              </a:path>
            </a:pathLst>
          </a:custGeom>
        </p:spPr>
      </p:pic>
      <p:sp>
        <p:nvSpPr>
          <p:cNvPr id="5" name="Rectangle 1">
            <a:extLst>
              <a:ext uri="{FF2B5EF4-FFF2-40B4-BE49-F238E27FC236}">
                <a16:creationId xmlns:a16="http://schemas.microsoft.com/office/drawing/2014/main" id="{CC10EBF2-D63F-444C-8446-D3E12552AF22}"/>
              </a:ext>
            </a:extLst>
          </p:cNvPr>
          <p:cNvSpPr>
            <a:spLocks noGrp="1" noChangeArrowheads="1"/>
          </p:cNvSpPr>
          <p:nvPr>
            <p:ph idx="1"/>
          </p:nvPr>
        </p:nvSpPr>
        <p:spPr bwMode="auto">
          <a:xfrm>
            <a:off x="1219200" y="3305867"/>
            <a:ext cx="9157252" cy="31700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Vi ledare vill ha ordning och reda när laget är samlat (Man plockar upp efter sig, håller koll på sina grejer, man brottas inte på isen, leker inte med puckar när vi har genomgång) </a:t>
            </a:r>
            <a:endParaRPr kumimoji="0" lang="sv-SE" altLang="sv-SE" sz="2400" b="0" i="0" u="none" strike="noStrike" cap="none" normalizeH="0" baseline="0" dirty="0">
              <a:ln>
                <a:noFill/>
              </a:ln>
              <a:solidFill>
                <a:srgbClr val="000000"/>
              </a:solidFill>
              <a:effectLst/>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kumimoji="0" lang="sv-SE" altLang="sv-SE" sz="1800" b="0" i="0" u="none" strike="noStrike" cap="none" normalizeH="0" baseline="0" dirty="0">
                <a:ln>
                  <a:noFill/>
                </a:ln>
                <a:solidFill>
                  <a:srgbClr val="000000"/>
                </a:solidFill>
                <a:effectLst/>
                <a:cs typeface="Arial" panose="020B0604020202020204" pitchFamily="34" charset="0"/>
              </a:rPr>
              <a:t>Man ska vara en bra lagkompis. Alla ska känna sig välkomna i gruppen.  </a:t>
            </a:r>
          </a:p>
          <a:p>
            <a:pPr eaLnBrk="0" fontAlgn="base" hangingPunct="0">
              <a:lnSpc>
                <a:spcPct val="100000"/>
              </a:lnSpc>
              <a:spcBef>
                <a:spcPct val="0"/>
              </a:spcBef>
              <a:spcAft>
                <a:spcPct val="0"/>
              </a:spcAft>
            </a:pPr>
            <a:r>
              <a:rPr kumimoji="0" lang="sv-SE" altLang="sv-SE" sz="1800" b="0" i="0" u="none" strike="noStrike" cap="none" normalizeH="0" baseline="0" dirty="0">
                <a:ln>
                  <a:noFill/>
                </a:ln>
                <a:solidFill>
                  <a:srgbClr val="000000"/>
                </a:solidFill>
                <a:effectLst/>
                <a:cs typeface="Calibri" panose="020F0502020204030204" pitchFamily="34" charset="0"/>
              </a:rPr>
              <a:t>Spelarna ska få vara med och definiera dett</a:t>
            </a:r>
            <a:r>
              <a:rPr lang="sv-SE" altLang="sv-SE" sz="1800" dirty="0">
                <a:solidFill>
                  <a:srgbClr val="000000"/>
                </a:solidFill>
                <a:cs typeface="Calibri" panose="020F0502020204030204" pitchFamily="34" charset="0"/>
              </a:rPr>
              <a:t>a ytterligare</a:t>
            </a:r>
            <a:endParaRPr kumimoji="0" lang="sv-SE" altLang="sv-SE" sz="1800" b="0" i="0" u="none" strike="noStrike" cap="none" normalizeH="0" baseline="0" dirty="0">
              <a:ln>
                <a:noFill/>
              </a:ln>
              <a:solidFill>
                <a:srgbClr val="000000"/>
              </a:solidFill>
              <a:effectLst/>
              <a:cs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lang="sv-SE" altLang="sv-SE" sz="1800" dirty="0">
                <a:solidFill>
                  <a:srgbClr val="000000"/>
                </a:solidFill>
                <a:cs typeface="Arial" panose="020B0604020202020204" pitchFamily="34" charset="0"/>
              </a:rPr>
              <a:t>Inga telefoner i omklädningsrummet, behöver man ringa så får man gå ut</a:t>
            </a:r>
          </a:p>
          <a:p>
            <a:pPr marR="0" lvl="0" algn="l" defTabSz="914400" rtl="0" eaLnBrk="0" fontAlgn="base" latinLnBrk="0" hangingPunct="0">
              <a:lnSpc>
                <a:spcPct val="100000"/>
              </a:lnSpc>
              <a:spcBef>
                <a:spcPct val="0"/>
              </a:spcBef>
              <a:spcAft>
                <a:spcPct val="0"/>
              </a:spcAft>
              <a:buClrTx/>
              <a:buSzTx/>
              <a:tabLst/>
            </a:pPr>
            <a:r>
              <a:rPr lang="sv-SE" altLang="sv-SE" sz="1800" dirty="0">
                <a:solidFill>
                  <a:srgbClr val="000000"/>
                </a:solidFill>
                <a:cs typeface="Arial" panose="020B0604020202020204" pitchFamily="34" charset="0"/>
              </a:rPr>
              <a:t>Spelarna knyter skridskorna</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Man försöker själv</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Man ber en lagkamrat om hjälp</a:t>
            </a:r>
          </a:p>
          <a:p>
            <a:pPr marL="914400" lvl="1" indent="-457200" eaLnBrk="0" fontAlgn="base" hangingPunct="0">
              <a:lnSpc>
                <a:spcPct val="100000"/>
              </a:lnSpc>
              <a:spcBef>
                <a:spcPct val="0"/>
              </a:spcBef>
              <a:spcAft>
                <a:spcPct val="0"/>
              </a:spcAft>
              <a:buFont typeface="+mj-lt"/>
              <a:buAutoNum type="arabicPeriod"/>
            </a:pPr>
            <a:r>
              <a:rPr lang="sv-SE" altLang="sv-SE" sz="1600" dirty="0">
                <a:solidFill>
                  <a:srgbClr val="000000"/>
                </a:solidFill>
                <a:cs typeface="Arial" panose="020B0604020202020204" pitchFamily="34" charset="0"/>
              </a:rPr>
              <a:t>Materialförvaltare eller föräldrar knyter om i båset</a:t>
            </a:r>
          </a:p>
          <a:p>
            <a:pPr eaLnBrk="0" fontAlgn="base" hangingPunct="0">
              <a:lnSpc>
                <a:spcPct val="100000"/>
              </a:lnSpc>
              <a:spcBef>
                <a:spcPct val="0"/>
              </a:spcBef>
              <a:spcAft>
                <a:spcPct val="0"/>
              </a:spcAft>
            </a:pPr>
            <a:r>
              <a:rPr lang="sv-SE" altLang="sv-SE" sz="1800" dirty="0">
                <a:solidFill>
                  <a:srgbClr val="000000"/>
                </a:solidFill>
                <a:cs typeface="Arial" panose="020B0604020202020204" pitchFamily="34" charset="0"/>
              </a:rPr>
              <a:t>Spelarna duschar i hallen efter träningen</a:t>
            </a: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800" b="0" i="0" u="none" strike="noStrike" cap="none" normalizeH="0" baseline="0" dirty="0">
                <a:ln>
                  <a:noFill/>
                </a:ln>
                <a:solidFill>
                  <a:schemeClr val="tx1"/>
                </a:solidFill>
                <a:effectLst/>
              </a:rPr>
            </a:b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720164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641</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ProximaNova</vt:lpstr>
      <vt:lpstr>Office-tema</vt:lpstr>
      <vt:lpstr>Föräldramöte U10 9 augusti - 23</vt:lpstr>
      <vt:lpstr>Organisation</vt:lpstr>
      <vt:lpstr>Ekonomi</vt:lpstr>
      <vt:lpstr>Träningar</vt:lpstr>
      <vt:lpstr>Material</vt:lpstr>
      <vt:lpstr>Träningsfokus</vt:lpstr>
      <vt:lpstr>Matchsammandrag</vt:lpstr>
      <vt:lpstr>Cup Cupansvarig : Jonas Lindqvist, Sigges pappa </vt:lpstr>
      <vt:lpstr>Lagregler</vt:lpstr>
      <vt:lpstr>Sponsring</vt:lpstr>
      <vt:lpstr>Arrangemang Scheman kommer att läggas ut på lagets hemsida,  kan man inte jobba får man själv ordna med byte.</vt:lpstr>
      <vt:lpstr>Försäljningsbeting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10sep-22</dc:title>
  <dc:creator>Caroline Berg</dc:creator>
  <cp:lastModifiedBy>Caroline Berg</cp:lastModifiedBy>
  <cp:revision>47</cp:revision>
  <dcterms:created xsi:type="dcterms:W3CDTF">2022-09-12T12:50:20Z</dcterms:created>
  <dcterms:modified xsi:type="dcterms:W3CDTF">2023-08-29T08:07:25Z</dcterms:modified>
</cp:coreProperties>
</file>