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6" r:id="rId2"/>
    <p:sldId id="290" r:id="rId3"/>
    <p:sldId id="314" r:id="rId4"/>
    <p:sldId id="261" r:id="rId5"/>
    <p:sldId id="257" r:id="rId6"/>
    <p:sldId id="258" r:id="rId7"/>
    <p:sldId id="264" r:id="rId8"/>
    <p:sldId id="259" r:id="rId9"/>
    <p:sldId id="332" r:id="rId10"/>
    <p:sldId id="336" r:id="rId11"/>
    <p:sldId id="312" r:id="rId12"/>
    <p:sldId id="333" r:id="rId13"/>
    <p:sldId id="304" r:id="rId14"/>
    <p:sldId id="331" r:id="rId15"/>
    <p:sldId id="337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C7C44-B5F4-4966-ACEF-85455651B21E}" type="datetimeFigureOut">
              <a:rPr lang="sv-SE" smtClean="0"/>
              <a:t>2024-08-20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EFC0D-CC93-46AF-AC48-F0938CFE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93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86382-CF3D-4ADD-8D2D-035B8B046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2BF1D5B-4E21-4EDA-BC52-B1A94DD40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0C327B-ADE1-4273-B0AD-93A7917D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3278-F022-4889-BE2B-4D8478785D0F}" type="datetime1">
              <a:rPr lang="sv-SE" smtClean="0"/>
              <a:t>2024-08-20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938126-C50B-4803-8A0F-C2050DB5D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ACDCCF-0796-4357-AD70-53CEC5F50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541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FF50D8-9021-464C-A7DE-CFE6B80D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9916542-E53F-4001-B406-98FF1D4D3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C6CDA1-45EA-4FAC-A830-A2181533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8439-57F1-4873-BD94-F749AE0AE0FC}" type="datetime1">
              <a:rPr lang="sv-SE" smtClean="0"/>
              <a:t>2024-08-20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E1457A-C0F3-467F-9561-E307E28FD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B30FC0-760B-4011-9EBE-5C21F9CF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980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39C507E-782C-47BF-AA9D-CA21EB579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9F964E1-4488-4358-9488-694163B2F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75897E-C91F-4B1E-9F6E-E3969C8D3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678-6402-4F80-8C55-B79F970586EE}" type="datetime1">
              <a:rPr lang="sv-SE" smtClean="0"/>
              <a:t>2024-08-20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A29B37-1FCB-4FA9-BF05-6E444B64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9472F7-BF1F-4D4F-BF5A-6BF5C1FE4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83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4149A2-9DEC-4624-B5B5-8B70B4B5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BE7922-76B1-406B-B8D9-5323D0A49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449A60-FA0F-48C1-8FC8-20A334CE7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7B8D-4691-433F-823A-119E7D2C01EC}" type="datetime1">
              <a:rPr lang="sv-SE" smtClean="0"/>
              <a:t>2024-08-20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93D52B-A220-4A74-B3D8-6DB6F6E48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50F6CD-E5B0-4B06-9151-11A2AACD1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458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3CA523-1098-4F12-B303-0DC7754D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8C5B79E-B801-43B7-9222-4530D0AA8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9D5A38-CEC2-4007-B761-60921A3D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1E97-DDFC-4E7C-A65C-C0D448AE63F8}" type="datetime1">
              <a:rPr lang="sv-SE" smtClean="0"/>
              <a:t>2024-08-20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375941-E9A3-462E-835F-34C293AC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99F3CA-059B-4268-A0FC-5A9BEBD9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5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709835-8771-4B8E-8446-6705457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A7B2C0-8E98-446B-A06C-292925C54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BEB627-4B62-4AC7-B017-84704C891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B693F77-A3E1-45B8-8299-329CB6008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80C5-355C-42C5-83DE-FE8523125C2E}" type="datetime1">
              <a:rPr lang="sv-SE" smtClean="0"/>
              <a:t>2024-08-20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05C552C-86D1-4B91-B61A-2D789E6B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9650089-90F5-47CE-8600-40638218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3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417E13-4CA5-4091-842C-B1AF24C21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581F6DB-07FE-4491-A1E6-9FAF1F599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40A462D-A129-4FD5-840F-FB27FC95B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6F39557-D50E-4E6C-8A88-E79BFE81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47977F2-362D-48B2-ADC5-140DAF14C6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93A8013-3C5C-4363-B334-DDF432EB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1D70-F5F5-4B43-8A23-2855F592EBE8}" type="datetime1">
              <a:rPr lang="sv-SE" smtClean="0"/>
              <a:t>2024-08-20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2F7959A-7A0F-44BC-8979-33411BC1A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FA7E070-E027-49B0-8466-9B1AC21CA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270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CC9C72-42AB-45AC-B34F-2689EE997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D3CD281-F271-4D26-BB04-66B03627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00E8-C4F1-4C34-9389-12D446120185}" type="datetime1">
              <a:rPr lang="sv-SE" smtClean="0"/>
              <a:t>2024-08-20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5FB5AC0-C066-4F6A-9354-080B91AB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ADBE0D3-3DE4-44A7-A72D-C414F7B6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1633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1AB570E-11E6-437F-98F2-5FCB4E1FD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65F7-8253-467D-BF9D-9C3B924EF95A}" type="datetime1">
              <a:rPr lang="sv-SE" smtClean="0"/>
              <a:t>2024-08-20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7D455AC-C5D5-4667-A093-F3520821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ADD4381-0777-4CC3-A40D-81450889F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805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F0FFA-F049-4EEE-B1BB-3CE0C491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12AD9D-0223-4CE2-A7FE-06E70E4DB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59A44F-E07A-4ABE-B014-0D9C59DBC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B406269-6535-4C0A-AB07-AA01C0976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4BB3-5216-48FB-97D3-BAE45FF385FF}" type="datetime1">
              <a:rPr lang="sv-SE" smtClean="0"/>
              <a:t>2024-08-20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1990796-19E7-42BE-A1B4-15859550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C027CA-EF75-4587-9E6E-AA6D0895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339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17DA02-1001-4C4F-8C40-00BD9818D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AED5830-2D37-4962-A552-49D530AD0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AA5A034-A860-41B8-A556-AB2B38307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7965853-240F-4714-9E53-A0A52DB0B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4611F-E7E7-4684-827F-C63AF1387706}" type="datetime1">
              <a:rPr lang="sv-SE" smtClean="0"/>
              <a:t>2024-08-20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6C906D-2404-4A3A-BFE4-99D5569B5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Gemenskap, Utveckling, Ambition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F9F8132-D9A2-4D6A-9E23-BAA5538F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319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8833CB7-4204-41AD-8345-FE33CB827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9C0D5DB-10C8-4A84-B369-AE7D84C9A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63A5B1-3065-4B86-9078-8B2DD00AC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94AD-1E83-498B-B95A-09A2AD2CD439}" type="datetime1">
              <a:rPr lang="sv-SE" smtClean="0"/>
              <a:t>2024-08-20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2538E1-8FD4-4A77-BCFF-E3009CD85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Gemenskap, Utveckling, Ambition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C1CAC6-B0BB-4D83-879F-C88EABEE9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599BA-2E1C-4ED6-944A-5D46DCA71C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651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902E3D-D5AE-8F36-3A1C-91D9477A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solidFill>
                  <a:srgbClr val="FFC000"/>
                </a:solidFill>
              </a:rPr>
              <a:t>Sundsvall Hockey J18 </a:t>
            </a:r>
            <a:br>
              <a:rPr lang="sv-SE" b="1" dirty="0">
                <a:solidFill>
                  <a:srgbClr val="FFC000"/>
                </a:solidFill>
              </a:rPr>
            </a:br>
            <a:r>
              <a:rPr lang="sv-SE" b="1" dirty="0">
                <a:solidFill>
                  <a:srgbClr val="FFC000"/>
                </a:solidFill>
              </a:rPr>
              <a:t>Säsongen 2024-2025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A56F63-3498-4058-8B48-CD13D6773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1611"/>
          </a:xfrm>
        </p:spPr>
        <p:txBody>
          <a:bodyPr anchor="t">
            <a:normAutofit/>
          </a:bodyPr>
          <a:lstStyle/>
          <a:p>
            <a:pPr marL="0" indent="0" algn="ctr">
              <a:lnSpc>
                <a:spcPct val="250000"/>
              </a:lnSpc>
              <a:buNone/>
            </a:pPr>
            <a:r>
              <a:rPr lang="sv-SE" sz="4000" dirty="0">
                <a:solidFill>
                  <a:schemeClr val="bg1"/>
                </a:solidFill>
              </a:rPr>
              <a:t>Välkomna!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4BFE76E-6B6D-AA88-DE64-AD8237D4EC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173" y="3194047"/>
            <a:ext cx="2573900" cy="3298828"/>
          </a:xfrm>
          <a:prstGeom prst="rect">
            <a:avLst/>
          </a:prstGeom>
        </p:spPr>
      </p:pic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E0EF58-1539-C923-61EE-8FEAAF56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Gemenskap, Utveckling, Ambition</a:t>
            </a:r>
          </a:p>
        </p:txBody>
      </p:sp>
    </p:spTree>
    <p:extLst>
      <p:ext uri="{BB962C8B-B14F-4D97-AF65-F5344CB8AC3E}">
        <p14:creationId xmlns:p14="http://schemas.microsoft.com/office/powerpoint/2010/main" val="2676540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FD29F1-8243-2190-B717-9A0AC663B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solidFill>
                  <a:schemeClr val="accent4"/>
                </a:solidFill>
              </a:rPr>
              <a:t>Ekonomi Budget</a:t>
            </a:r>
            <a:br>
              <a:rPr lang="sv-SE" b="1" dirty="0">
                <a:solidFill>
                  <a:schemeClr val="accent4"/>
                </a:solidFill>
              </a:rPr>
            </a:br>
            <a:r>
              <a:rPr lang="sv-SE" b="1" dirty="0">
                <a:solidFill>
                  <a:schemeClr val="accent4"/>
                </a:solidFill>
              </a:rPr>
              <a:t>Augusti – December 2024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5D04D24-260E-44D4-1190-30A875EA5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Avstämning med Lasse i slutet på November.</a:t>
            </a:r>
          </a:p>
          <a:p>
            <a:r>
              <a:rPr lang="sv-SE" dirty="0">
                <a:solidFill>
                  <a:schemeClr val="bg1"/>
                </a:solidFill>
              </a:rPr>
              <a:t>Vår förhoppning är att vi ska ha jobbat in pengar första delen av säsongen så att Jan-Mars inte ska behöva kosta så mycket.</a:t>
            </a:r>
          </a:p>
          <a:p>
            <a:r>
              <a:rPr lang="sv-SE" dirty="0">
                <a:solidFill>
                  <a:schemeClr val="bg1"/>
                </a:solidFill>
              </a:rPr>
              <a:t>-</a:t>
            </a:r>
            <a:r>
              <a:rPr lang="sv-SE" dirty="0" err="1">
                <a:solidFill>
                  <a:schemeClr val="bg1"/>
                </a:solidFill>
              </a:rPr>
              <a:t>Lagjobb</a:t>
            </a:r>
            <a:r>
              <a:rPr lang="sv-SE" dirty="0">
                <a:solidFill>
                  <a:schemeClr val="bg1"/>
                </a:solidFill>
              </a:rPr>
              <a:t> kommer även Jan – Mars</a:t>
            </a:r>
          </a:p>
          <a:p>
            <a:r>
              <a:rPr lang="sv-SE" dirty="0">
                <a:solidFill>
                  <a:schemeClr val="bg1"/>
                </a:solidFill>
              </a:rPr>
              <a:t>-Försäljning papper</a:t>
            </a:r>
          </a:p>
          <a:p>
            <a:r>
              <a:rPr lang="sv-SE" dirty="0">
                <a:solidFill>
                  <a:schemeClr val="bg1"/>
                </a:solidFill>
              </a:rPr>
              <a:t>-</a:t>
            </a:r>
            <a:r>
              <a:rPr lang="sv-SE" dirty="0" err="1">
                <a:solidFill>
                  <a:schemeClr val="bg1"/>
                </a:solidFill>
              </a:rPr>
              <a:t>Spons</a:t>
            </a:r>
          </a:p>
          <a:p>
            <a:r>
              <a:rPr lang="sv-SE" dirty="0">
                <a:solidFill>
                  <a:schemeClr val="bg1"/>
                </a:solidFill>
              </a:rPr>
              <a:t>Finns inget krav på stort plusresultat i slutet på säsongen.</a:t>
            </a:r>
          </a:p>
          <a:p>
            <a:r>
              <a:rPr lang="sv-SE" dirty="0">
                <a:solidFill>
                  <a:schemeClr val="bg1"/>
                </a:solidFill>
              </a:rPr>
              <a:t>Enligt denna budget så har vi med oss 56.660kr in i Jan – Mars. </a:t>
            </a:r>
          </a:p>
        </p:txBody>
      </p:sp>
      <p:pic>
        <p:nvPicPr>
          <p:cNvPr id="8" name="Platshållare för bild 7" descr="En bild som visar text, skärmbild, nummer, programvara&#10;&#10;Automatiskt genererad beskrivning">
            <a:extLst>
              <a:ext uri="{FF2B5EF4-FFF2-40B4-BE49-F238E27FC236}">
                <a16:creationId xmlns:a16="http://schemas.microsoft.com/office/drawing/2014/main" id="{4C931CDF-E1EE-1526-F3E4-0DEBBB6B8E5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160" t="4426" r="-193" b="1897"/>
          <a:stretch/>
        </p:blipFill>
        <p:spPr>
          <a:xfrm>
            <a:off x="5245152" y="-4218"/>
            <a:ext cx="5348865" cy="6283671"/>
          </a:xfrm>
        </p:spPr>
      </p:pic>
    </p:spTree>
    <p:extLst>
      <p:ext uri="{BB962C8B-B14F-4D97-AF65-F5344CB8AC3E}">
        <p14:creationId xmlns:p14="http://schemas.microsoft.com/office/powerpoint/2010/main" val="266959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Platshållare för innehåll 9">
            <a:extLst>
              <a:ext uri="{FF2B5EF4-FFF2-40B4-BE49-F238E27FC236}">
                <a16:creationId xmlns:a16="http://schemas.microsoft.com/office/drawing/2014/main" id="{FC12491F-ADAF-70D6-96C0-3237E61F891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2046" y="213702"/>
          <a:ext cx="10515594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461">
                  <a:extLst>
                    <a:ext uri="{9D8B030D-6E8A-4147-A177-3AD203B41FA5}">
                      <a16:colId xmlns:a16="http://schemas.microsoft.com/office/drawing/2014/main" val="1126795872"/>
                    </a:ext>
                  </a:extLst>
                </a:gridCol>
                <a:gridCol w="1137133">
                  <a:extLst>
                    <a:ext uri="{9D8B030D-6E8A-4147-A177-3AD203B41FA5}">
                      <a16:colId xmlns:a16="http://schemas.microsoft.com/office/drawing/2014/main" val="1925250827"/>
                    </a:ext>
                  </a:extLst>
                </a:gridCol>
              </a:tblGrid>
              <a:tr h="625006">
                <a:tc>
                  <a:txBody>
                    <a:bodyPr/>
                    <a:lstStyle/>
                    <a:p>
                      <a:r>
                        <a:rPr lang="sv-SE" b="1" dirty="0">
                          <a:solidFill>
                            <a:schemeClr val="bg1"/>
                          </a:solidFill>
                          <a:latin typeface="Calibri"/>
                        </a:rPr>
                        <a:t>Exponering hemsida</a:t>
                      </a:r>
                      <a:r>
                        <a:rPr lang="sv-SE" b="0" dirty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endParaRPr lang="sv-SE" dirty="0"/>
                    </a:p>
                    <a:p>
                      <a:pPr lvl="0">
                        <a:buNone/>
                      </a:pPr>
                      <a:r>
                        <a:rPr lang="sv-SE" b="0" dirty="0">
                          <a:solidFill>
                            <a:schemeClr val="bg1"/>
                          </a:solidFill>
                          <a:latin typeface="Calibri"/>
                        </a:rPr>
                        <a:t>Er logga på lagets hemsida, </a:t>
                      </a:r>
                      <a:r>
                        <a:rPr lang="sv-SE" b="0" dirty="0" err="1">
                          <a:solidFill>
                            <a:schemeClr val="bg1"/>
                          </a:solidFill>
                          <a:latin typeface="Calibri"/>
                        </a:rPr>
                        <a:t>Sportadmin</a:t>
                      </a:r>
                      <a:endParaRPr lang="sv-SE" b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>
                          <a:solidFill>
                            <a:schemeClr val="bg1"/>
                          </a:solidFill>
                          <a:latin typeface="Calibri"/>
                        </a:rPr>
                        <a:t>3000kr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773665"/>
                  </a:ext>
                </a:extLst>
              </a:tr>
              <a:tr h="197305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Exponering LED</a:t>
                      </a:r>
                      <a:endParaRPr lang="sv-SE" sz="18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sv-SE" sz="1800" b="0" i="0" u="none" strike="noStrike" noProof="0" dirty="0">
                          <a:solidFill>
                            <a:schemeClr val="bg1"/>
                          </a:solidFill>
                          <a:latin typeface="Calibri"/>
                        </a:rPr>
                        <a:t>Er logga på lagets hemsida (sportadmin.se)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sv-SE" sz="1800" b="0" i="0" u="none" strike="noStrike" noProof="0" dirty="0">
                          <a:solidFill>
                            <a:schemeClr val="bg1"/>
                          </a:solidFill>
                          <a:latin typeface="Calibri"/>
                        </a:rPr>
                        <a:t>Exponering på reklamytan (782 x 476 </a:t>
                      </a:r>
                      <a:r>
                        <a:rPr lang="sv-SE" sz="1800" b="0" i="0" u="none" strike="noStrike" noProof="0" err="1">
                          <a:solidFill>
                            <a:schemeClr val="bg1"/>
                          </a:solidFill>
                          <a:latin typeface="Calibri"/>
                        </a:rPr>
                        <a:t>px</a:t>
                      </a:r>
                      <a:r>
                        <a:rPr lang="sv-SE" sz="1800" b="0" i="0" u="none" strike="noStrike" noProof="0" dirty="0">
                          <a:solidFill>
                            <a:schemeClr val="bg1"/>
                          </a:solidFill>
                          <a:latin typeface="Calibri"/>
                        </a:rPr>
                        <a:t>) syns i 10 sekunder åt gången och återkommer flertalet gånger per period under samtliga juniormatcher i </a:t>
                      </a:r>
                      <a:r>
                        <a:rPr lang="sv-SE" sz="1800" b="0" i="0" u="none" strike="noStrike" noProof="0" err="1">
                          <a:solidFill>
                            <a:schemeClr val="bg1"/>
                          </a:solidFill>
                          <a:latin typeface="Calibri"/>
                        </a:rPr>
                        <a:t>Brandcode</a:t>
                      </a:r>
                      <a:r>
                        <a:rPr lang="sv-SE" sz="1800" b="0" i="0" u="none" strike="noStrike" noProof="0" dirty="0">
                          <a:solidFill>
                            <a:schemeClr val="bg1"/>
                          </a:solidFill>
                          <a:latin typeface="Calibri"/>
                        </a:rPr>
                        <a:t> Center.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sv-SE" sz="1800" b="0" i="0" u="none" strike="noStrike" noProof="0" dirty="0">
                          <a:solidFill>
                            <a:schemeClr val="bg1"/>
                          </a:solidFill>
                          <a:latin typeface="Calibri"/>
                        </a:rPr>
                        <a:t>Exponering LED på långsida (1152x64 </a:t>
                      </a:r>
                      <a:r>
                        <a:rPr lang="sv-SE" sz="1800" b="0" i="0" u="none" strike="noStrike" noProof="0" err="1">
                          <a:solidFill>
                            <a:schemeClr val="bg1"/>
                          </a:solidFill>
                          <a:latin typeface="Calibri"/>
                        </a:rPr>
                        <a:t>px</a:t>
                      </a:r>
                      <a:r>
                        <a:rPr lang="sv-SE" sz="1800" b="0" i="0" u="none" strike="noStrike" noProof="0" dirty="0">
                          <a:solidFill>
                            <a:schemeClr val="bg1"/>
                          </a:solidFill>
                          <a:latin typeface="Calibri"/>
                        </a:rPr>
                        <a:t>) som syns bra i sändning. Exponeras i 20 sekunder och återkommer flertalet gånger per period under juniormatcher i </a:t>
                      </a:r>
                      <a:r>
                        <a:rPr lang="sv-SE" sz="1800" b="0" i="0" u="none" strike="noStrike" noProof="0" err="1">
                          <a:solidFill>
                            <a:schemeClr val="bg1"/>
                          </a:solidFill>
                          <a:latin typeface="Calibri"/>
                        </a:rPr>
                        <a:t>Brandcode</a:t>
                      </a:r>
                      <a:r>
                        <a:rPr lang="sv-SE" sz="1800" b="0" i="0" u="none" strike="noStrike" noProof="0" dirty="0">
                          <a:solidFill>
                            <a:schemeClr val="bg1"/>
                          </a:solidFill>
                          <a:latin typeface="Calibri"/>
                        </a:rPr>
                        <a:t> Center</a:t>
                      </a:r>
                    </a:p>
                    <a:p>
                      <a:pPr lvl="0">
                        <a:buNone/>
                      </a:pP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>
                          <a:latin typeface="Calibri"/>
                        </a:rPr>
                        <a:t>7000kr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498548"/>
                  </a:ext>
                </a:extLst>
              </a:tr>
              <a:tr h="278188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Komplett Exponering</a:t>
                      </a:r>
                      <a:endParaRPr lang="sv-SE" sz="18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sv-SE" sz="1800" b="0" i="0" u="none" strike="noStrike" noProof="0" dirty="0">
                          <a:latin typeface="Calibri"/>
                        </a:rPr>
                        <a:t>Er logga på lagets hemsida (sportadmin.se)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sv-SE" sz="1800" b="0" i="0" u="none" strike="noStrike" noProof="0" dirty="0">
                          <a:latin typeface="Calibri"/>
                        </a:rPr>
                        <a:t>Exponering på reklamytan (782 x 476 </a:t>
                      </a:r>
                      <a:r>
                        <a:rPr lang="sv-SE" sz="1800" b="0" i="0" u="none" strike="noStrike" noProof="0" err="1">
                          <a:latin typeface="Calibri"/>
                        </a:rPr>
                        <a:t>px</a:t>
                      </a:r>
                      <a:r>
                        <a:rPr lang="sv-SE" sz="1800" b="0" i="0" u="none" strike="noStrike" noProof="0" dirty="0">
                          <a:latin typeface="Calibri"/>
                        </a:rPr>
                        <a:t>) syns i 10 sekunder åt gången och återkommer flertalet gånger per period under samtliga juniormatcher i </a:t>
                      </a:r>
                      <a:r>
                        <a:rPr lang="sv-SE" sz="1800" b="0" i="0" u="none" strike="noStrike" noProof="0" err="1">
                          <a:latin typeface="Calibri"/>
                        </a:rPr>
                        <a:t>Brandcode</a:t>
                      </a:r>
                      <a:r>
                        <a:rPr lang="sv-SE" sz="1800" b="0" i="0" u="none" strike="noStrike" noProof="0" dirty="0">
                          <a:latin typeface="Calibri"/>
                        </a:rPr>
                        <a:t> Center.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sv-SE" sz="1800" b="0" i="0" u="none" strike="noStrike" noProof="0" dirty="0">
                          <a:latin typeface="Calibri"/>
                        </a:rPr>
                        <a:t>Exponering LED på långsida (1152x64 </a:t>
                      </a:r>
                      <a:r>
                        <a:rPr lang="sv-SE" sz="1800" b="0" i="0" u="none" strike="noStrike" noProof="0" err="1">
                          <a:latin typeface="Calibri"/>
                        </a:rPr>
                        <a:t>px</a:t>
                      </a:r>
                      <a:r>
                        <a:rPr lang="sv-SE" sz="1800" b="0" i="0" u="none" strike="noStrike" noProof="0" dirty="0">
                          <a:latin typeface="Calibri"/>
                        </a:rPr>
                        <a:t>) som syns bra i sändning. Exponeras i 20 sekunder och återkommer flertalet gånger per period under juniormatcher i </a:t>
                      </a:r>
                      <a:r>
                        <a:rPr lang="sv-SE" sz="1800" b="0" i="0" u="none" strike="noStrike" noProof="0" err="1">
                          <a:latin typeface="Calibri"/>
                        </a:rPr>
                        <a:t>Brandcode</a:t>
                      </a:r>
                      <a:r>
                        <a:rPr lang="sv-SE" sz="1800" b="0" i="0" u="none" strike="noStrike" noProof="0" dirty="0">
                          <a:latin typeface="Calibri"/>
                        </a:rPr>
                        <a:t> Center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sv-SE" sz="1800" b="0" i="0" u="none" strike="noStrike" noProof="0" dirty="0">
                          <a:latin typeface="Calibri"/>
                        </a:rPr>
                        <a:t>Roll-</a:t>
                      </a:r>
                      <a:r>
                        <a:rPr lang="sv-SE" sz="1800" b="0" i="0" u="none" strike="noStrike" noProof="0" err="1">
                          <a:latin typeface="Calibri"/>
                        </a:rPr>
                        <a:t>Up</a:t>
                      </a:r>
                      <a:r>
                        <a:rPr lang="sv-SE" sz="1800" b="0" i="0" u="none" strike="noStrike" noProof="0" dirty="0">
                          <a:latin typeface="Calibri"/>
                        </a:rPr>
                        <a:t> i entrén under hemmamatcher (ni levererar roll </a:t>
                      </a:r>
                      <a:r>
                        <a:rPr lang="sv-SE" sz="1800" b="0" i="0" u="none" strike="noStrike" noProof="0" err="1">
                          <a:latin typeface="Calibri"/>
                        </a:rPr>
                        <a:t>up</a:t>
                      </a:r>
                      <a:r>
                        <a:rPr lang="sv-SE" sz="1800" b="0" i="0" u="none" strike="noStrike" noProof="0" dirty="0">
                          <a:latin typeface="Calibri"/>
                        </a:rPr>
                        <a:t>)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sv-SE" sz="1800" b="0" i="0" u="none" strike="noStrike" noProof="0" dirty="0">
                          <a:latin typeface="Calibri"/>
                        </a:rPr>
                        <a:t>Klistermärke på lagets hjälmar (ni levererar klistermärken)*</a:t>
                      </a:r>
                    </a:p>
                    <a:p>
                      <a:pPr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800" b="0" i="0" u="none" strike="noStrike" noProof="0" dirty="0">
                          <a:latin typeface="Calibri"/>
                        </a:rPr>
                        <a:t>*Begränsat antal platser för klistermärke på hjälm</a:t>
                      </a:r>
                    </a:p>
                    <a:p>
                      <a:pPr lvl="0">
                        <a:buNone/>
                      </a:pP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14000kr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262918"/>
                  </a:ext>
                </a:extLst>
              </a:tr>
              <a:tr h="367650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sv-SE" b="1" dirty="0">
                          <a:latin typeface="Calibri"/>
                        </a:rPr>
                        <a:t>Eget alternativ</a:t>
                      </a:r>
                      <a:br>
                        <a:rPr lang="sv-SE" dirty="0"/>
                      </a:br>
                      <a:r>
                        <a:rPr lang="sv-SE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  Eget förslag och valfri summa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286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170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Sponsor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248" y="1427722"/>
            <a:ext cx="10636552" cy="47492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Vilka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hjälper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oss</a:t>
            </a:r>
            <a:r>
              <a:rPr lang="en-US" dirty="0">
                <a:solidFill>
                  <a:schemeClr val="bg1"/>
                </a:solidFill>
              </a:rPr>
              <a:t> med </a:t>
            </a:r>
            <a:r>
              <a:rPr lang="en-US" dirty="0" err="1">
                <a:solidFill>
                  <a:schemeClr val="bg1"/>
                </a:solidFill>
              </a:rPr>
              <a:t>detta</a:t>
            </a:r>
            <a:r>
              <a:rPr lang="en-US" dirty="0">
                <a:solidFill>
                  <a:schemeClr val="bg1"/>
                </a:solidFill>
              </a:rPr>
              <a:t>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9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Ekonomi Budget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 Augusti – December 2024 </a:t>
            </a:r>
            <a:r>
              <a:rPr lang="en-US" dirty="0" err="1">
                <a:solidFill>
                  <a:schemeClr val="bg1"/>
                </a:solidFill>
              </a:rPr>
              <a:t>Utfall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2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Ekonomi Budget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1" dirty="0" err="1">
                <a:solidFill>
                  <a:schemeClr val="accent4"/>
                </a:solidFill>
              </a:rPr>
              <a:t>Januari</a:t>
            </a:r>
            <a:r>
              <a:rPr lang="en-US" b="1" dirty="0">
                <a:solidFill>
                  <a:schemeClr val="accent4"/>
                </a:solidFill>
              </a:rPr>
              <a:t>-Mars 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Det vi vet </a:t>
            </a:r>
            <a:r>
              <a:rPr lang="en-US" dirty="0" err="1">
                <a:solidFill>
                  <a:schemeClr val="bg1"/>
                </a:solidFill>
              </a:rPr>
              <a:t>är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förra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säsongen</a:t>
            </a:r>
            <a:r>
              <a:rPr lang="en-US" dirty="0">
                <a:solidFill>
                  <a:schemeClr val="bg1"/>
                </a:solidFill>
              </a:rPr>
              <a:t> Jan-Mars </a:t>
            </a:r>
            <a:r>
              <a:rPr lang="en-US" dirty="0" err="1">
                <a:solidFill>
                  <a:schemeClr val="bg1"/>
                </a:solidFill>
              </a:rPr>
              <a:t>kostade</a:t>
            </a:r>
            <a:r>
              <a:rPr lang="en-US" dirty="0">
                <a:solidFill>
                  <a:schemeClr val="bg1"/>
                </a:solidFill>
              </a:rPr>
              <a:t> ca 250.000kr.</a:t>
            </a:r>
          </a:p>
        </p:txBody>
      </p:sp>
    </p:spTree>
    <p:extLst>
      <p:ext uri="{BB962C8B-B14F-4D97-AF65-F5344CB8AC3E}">
        <p14:creationId xmlns:p14="http://schemas.microsoft.com/office/powerpoint/2010/main" val="317927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AFF2AC-3710-69CA-4AB2-78204B3C5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accent4"/>
                </a:solidFill>
              </a:rPr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CA4657-5D30-32AE-1306-910BF3095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Pris inte bekräftat – kan ändras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Matlådor kommer finnas på Mötesplatsen för grabbarna att köpa - 20kr</a:t>
            </a:r>
            <a:r>
              <a:rPr lang="sv-SE">
                <a:solidFill>
                  <a:schemeClr val="bg1"/>
                </a:solidFill>
              </a:rPr>
              <a:t>/lådan.</a:t>
            </a: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Matlådor 5 för 100 kr går att köpa på Brandstation</a:t>
            </a:r>
          </a:p>
          <a:p>
            <a:r>
              <a:rPr lang="sv-SE" dirty="0">
                <a:solidFill>
                  <a:schemeClr val="bg1"/>
                </a:solidFill>
              </a:rPr>
              <a:t>Vi kommer finnas runt grabbarna så de kan prata med oss om de behöver hjälp med något. 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680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  <a:latin typeface="Calibri"/>
                <a:cs typeface="Calibri"/>
              </a:rPr>
              <a:t>Agenda</a:t>
            </a:r>
            <a:endParaRPr lang="sv-SE" b="1" dirty="0">
              <a:solidFill>
                <a:schemeClr val="accent4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sv-SE" dirty="0">
                <a:solidFill>
                  <a:schemeClr val="bg1"/>
                </a:solidFill>
                <a:latin typeface="Calibri"/>
                <a:cs typeface="Calibri"/>
              </a:rPr>
              <a:t>Sundsvall Hockey </a:t>
            </a:r>
          </a:p>
          <a:p>
            <a:r>
              <a:rPr lang="sv-SE" dirty="0">
                <a:solidFill>
                  <a:schemeClr val="bg1"/>
                </a:solidFill>
                <a:latin typeface="Calibri"/>
                <a:cs typeface="Calibri"/>
              </a:rPr>
              <a:t>Ledarteamet presenterar sig</a:t>
            </a:r>
          </a:p>
          <a:p>
            <a:r>
              <a:rPr lang="sv-SE" sz="3100" dirty="0">
                <a:solidFill>
                  <a:schemeClr val="bg1"/>
                </a:solidFill>
                <a:latin typeface="Calibri"/>
                <a:ea typeface="+mn-lt"/>
                <a:cs typeface="+mn-lt"/>
              </a:rPr>
              <a:t>Säsong 24/25 Björn</a:t>
            </a:r>
            <a:endParaRPr lang="sv-SE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sv-SE" sz="3100" dirty="0">
                <a:solidFill>
                  <a:schemeClr val="bg1"/>
                </a:solidFill>
                <a:latin typeface="Calibri"/>
                <a:ea typeface="+mn-lt"/>
                <a:cs typeface="+mn-lt"/>
              </a:rPr>
              <a:t>Spelschema –24 spikas 31/8</a:t>
            </a:r>
            <a:endParaRPr lang="sv-SE" sz="3100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sv-SE" dirty="0">
                <a:solidFill>
                  <a:schemeClr val="bg1"/>
                </a:solidFill>
                <a:latin typeface="Calibri"/>
                <a:ea typeface="+mn-lt"/>
                <a:cs typeface="+mn-lt"/>
              </a:rPr>
              <a:t>Föreningsbeting</a:t>
            </a:r>
            <a:endParaRPr lang="sv-SE" sz="3100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sv-SE" dirty="0">
                <a:solidFill>
                  <a:schemeClr val="bg1"/>
                </a:solidFill>
                <a:latin typeface="Calibri"/>
                <a:cs typeface="Calibri"/>
              </a:rPr>
              <a:t>Ekonomi / Inköp</a:t>
            </a:r>
          </a:p>
          <a:p>
            <a:r>
              <a:rPr lang="sv-SE">
                <a:solidFill>
                  <a:schemeClr val="bg1"/>
                </a:solidFill>
                <a:latin typeface="Calibri"/>
                <a:cs typeface="Calibri"/>
              </a:rPr>
              <a:t>Sitter </a:t>
            </a:r>
            <a:r>
              <a:rPr lang="sv-SE" dirty="0">
                <a:solidFill>
                  <a:schemeClr val="bg1"/>
                </a:solidFill>
                <a:latin typeface="Calibri"/>
                <a:cs typeface="Calibri"/>
              </a:rPr>
              <a:t>IT Cup</a:t>
            </a:r>
          </a:p>
          <a:p>
            <a:endParaRPr lang="sv-SE" dirty="0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sv-SE" dirty="0">
                <a:solidFill>
                  <a:schemeClr val="bg1"/>
                </a:solidFill>
                <a:latin typeface="Calibri"/>
                <a:cs typeface="Calibri"/>
              </a:rPr>
              <a:t>Övrigt - övriga frågor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859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4"/>
                </a:solidFill>
              </a:rPr>
              <a:t>Välkommen</a:t>
            </a:r>
            <a:r>
              <a:rPr lang="en-US" b="1" dirty="0">
                <a:solidFill>
                  <a:schemeClr val="accent4"/>
                </a:solidFill>
              </a:rPr>
              <a:t> till Sundsvall Hockey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248" y="1427722"/>
            <a:ext cx="10636552" cy="47492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Antal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aktiva</a:t>
            </a:r>
            <a:r>
              <a:rPr lang="en-US" dirty="0">
                <a:solidFill>
                  <a:schemeClr val="bg1"/>
                </a:solidFill>
              </a:rPr>
              <a:t> I </a:t>
            </a:r>
            <a:r>
              <a:rPr lang="en-US" dirty="0" err="1">
                <a:solidFill>
                  <a:schemeClr val="bg1"/>
                </a:solidFill>
              </a:rPr>
              <a:t>föreningen</a:t>
            </a:r>
            <a:r>
              <a:rPr lang="en-US" dirty="0">
                <a:solidFill>
                  <a:schemeClr val="bg1"/>
                </a:solidFill>
              </a:rPr>
              <a:t> ca 450 </a:t>
            </a:r>
            <a:r>
              <a:rPr lang="en-US" dirty="0" err="1">
                <a:solidFill>
                  <a:schemeClr val="bg1"/>
                </a:solidFill>
              </a:rPr>
              <a:t>spelare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Hockeyskola</a:t>
            </a:r>
            <a:r>
              <a:rPr lang="en-US" dirty="0">
                <a:solidFill>
                  <a:schemeClr val="bg1"/>
                </a:solidFill>
              </a:rPr>
              <a:t> ca 130 </a:t>
            </a:r>
            <a:r>
              <a:rPr lang="en-US" dirty="0" err="1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barn </a:t>
            </a:r>
            <a:r>
              <a:rPr lang="en-US" dirty="0" err="1">
                <a:solidFill>
                  <a:schemeClr val="bg1"/>
                </a:solidFill>
              </a:rPr>
              <a:t>inskriven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senaste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säsongerna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Hockeyskola</a:t>
            </a:r>
            <a:r>
              <a:rPr lang="en-US" dirty="0">
                <a:solidFill>
                  <a:schemeClr val="bg1"/>
                </a:solidFill>
              </a:rPr>
              <a:t> till A-Lag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Satsar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mycket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tjej</a:t>
            </a:r>
            <a:r>
              <a:rPr lang="en-US" dirty="0">
                <a:solidFill>
                  <a:schemeClr val="bg1"/>
                </a:solidFill>
              </a:rPr>
              <a:t> – de </a:t>
            </a:r>
            <a:r>
              <a:rPr lang="en-US" dirty="0" err="1">
                <a:solidFill>
                  <a:schemeClr val="bg1"/>
                </a:solidFill>
              </a:rPr>
              <a:t>har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gått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från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vara</a:t>
            </a:r>
            <a:r>
              <a:rPr lang="en-US" dirty="0">
                <a:solidFill>
                  <a:schemeClr val="bg1"/>
                </a:solidFill>
              </a:rPr>
              <a:t> 10 </a:t>
            </a:r>
            <a:r>
              <a:rPr lang="en-US" dirty="0" err="1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till 55 </a:t>
            </a:r>
            <a:r>
              <a:rPr lang="en-US" dirty="0" err="1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4 </a:t>
            </a:r>
            <a:r>
              <a:rPr lang="en-US" dirty="0" err="1">
                <a:solidFill>
                  <a:schemeClr val="bg1"/>
                </a:solidFill>
              </a:rPr>
              <a:t>säsonger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Inför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säsong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fått</a:t>
            </a:r>
            <a:r>
              <a:rPr lang="en-US" dirty="0">
                <a:solidFill>
                  <a:schemeClr val="bg1"/>
                </a:solidFill>
              </a:rPr>
              <a:t> dela </a:t>
            </a:r>
            <a:r>
              <a:rPr lang="en-US" dirty="0" err="1">
                <a:solidFill>
                  <a:schemeClr val="bg1"/>
                </a:solidFill>
              </a:rPr>
              <a:t>upp</a:t>
            </a:r>
            <a:r>
              <a:rPr lang="en-US" dirty="0">
                <a:solidFill>
                  <a:schemeClr val="bg1"/>
                </a:solidFill>
              </a:rPr>
              <a:t> sig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bildat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fler</a:t>
            </a:r>
            <a:r>
              <a:rPr lang="en-US" dirty="0">
                <a:solidFill>
                  <a:schemeClr val="bg1"/>
                </a:solidFill>
              </a:rPr>
              <a:t> lag med </a:t>
            </a:r>
            <a:r>
              <a:rPr lang="en-US" dirty="0" err="1">
                <a:solidFill>
                  <a:schemeClr val="bg1"/>
                </a:solidFill>
              </a:rPr>
              <a:t>olika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årskullar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Även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Damlag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kommer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spela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från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med </a:t>
            </a:r>
            <a:r>
              <a:rPr lang="en-US" dirty="0" err="1">
                <a:solidFill>
                  <a:schemeClr val="bg1"/>
                </a:solidFill>
              </a:rPr>
              <a:t>denna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säsongen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där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vill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kunna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erbjuda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hockeygym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även</a:t>
            </a:r>
            <a:r>
              <a:rPr lang="en-US" dirty="0">
                <a:solidFill>
                  <a:schemeClr val="bg1"/>
                </a:solidFill>
              </a:rPr>
              <a:t> för </a:t>
            </a:r>
            <a:r>
              <a:rPr lang="en-US" dirty="0" err="1">
                <a:solidFill>
                  <a:schemeClr val="bg1"/>
                </a:solidFill>
              </a:rPr>
              <a:t>tjejerna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vidare</a:t>
            </a:r>
            <a:r>
              <a:rPr lang="en-US">
                <a:solidFill>
                  <a:schemeClr val="bg1"/>
                </a:solidFill>
              </a:rPr>
              <a:t>.</a:t>
            </a:r>
            <a:r>
              <a:rPr lang="en-US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6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599DA7-1B78-4897-BC05-26661B734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FFC000"/>
                </a:solidFill>
              </a:rPr>
              <a:t>Kort om mig - Björn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667328-CE9B-4BF3-8DF9-A19BA3777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Familj </a:t>
            </a:r>
          </a:p>
          <a:p>
            <a:r>
              <a:rPr lang="sv-SE" dirty="0">
                <a:solidFill>
                  <a:schemeClr val="bg1"/>
                </a:solidFill>
              </a:rPr>
              <a:t>Min tränarbakgrund</a:t>
            </a:r>
          </a:p>
          <a:p>
            <a:r>
              <a:rPr lang="sv-SE" dirty="0">
                <a:solidFill>
                  <a:schemeClr val="bg1"/>
                </a:solidFill>
              </a:rPr>
              <a:t>Min roll ifjol, min roll i år.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6957278-34FB-A03A-2ECF-7CC21F5588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253" y="41274"/>
            <a:ext cx="2573900" cy="3298828"/>
          </a:xfrm>
          <a:prstGeom prst="rect">
            <a:avLst/>
          </a:prstGeom>
        </p:spPr>
      </p:pic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61A257-8AA1-552E-CD92-5041DFF86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Gemenskap, Utveckling, Ambition</a:t>
            </a:r>
          </a:p>
        </p:txBody>
      </p:sp>
    </p:spTree>
    <p:extLst>
      <p:ext uri="{BB962C8B-B14F-4D97-AF65-F5344CB8AC3E}">
        <p14:creationId xmlns:p14="http://schemas.microsoft.com/office/powerpoint/2010/main" val="51574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FFCD7A-F44F-4423-A944-B7A74FC2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solidFill>
                  <a:srgbClr val="FFC000"/>
                </a:solidFill>
              </a:rPr>
              <a:t>Ledare säsongen 2024-2025</a:t>
            </a:r>
            <a:br>
              <a:rPr lang="sv-SE" b="1" dirty="0">
                <a:solidFill>
                  <a:srgbClr val="FFC000"/>
                </a:solidFill>
              </a:rPr>
            </a:br>
            <a:endParaRPr lang="sv-SE" b="1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EDD23C-AC82-4CF4-92E3-BFB90F02AA3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>
                <a:solidFill>
                  <a:schemeClr val="bg1"/>
                </a:solidFill>
              </a:rPr>
              <a:t>J20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 err="1">
                <a:solidFill>
                  <a:schemeClr val="bg1"/>
                </a:solidFill>
              </a:rPr>
              <a:t>Headcoach</a:t>
            </a:r>
            <a:r>
              <a:rPr lang="sv-SE" dirty="0">
                <a:solidFill>
                  <a:schemeClr val="bg1"/>
                </a:solidFill>
              </a:rPr>
              <a:t> – Robin Johansson</a:t>
            </a:r>
          </a:p>
          <a:p>
            <a:r>
              <a:rPr lang="sv-SE" dirty="0">
                <a:solidFill>
                  <a:schemeClr val="bg1"/>
                </a:solidFill>
              </a:rPr>
              <a:t>Ass tränare – Linus Nordin</a:t>
            </a:r>
          </a:p>
          <a:p>
            <a:r>
              <a:rPr lang="sv-SE" dirty="0">
                <a:solidFill>
                  <a:schemeClr val="bg1"/>
                </a:solidFill>
              </a:rPr>
              <a:t>MV tränare – Magnus Åkerlund</a:t>
            </a:r>
          </a:p>
          <a:p>
            <a:r>
              <a:rPr lang="sv-SE" dirty="0">
                <a:solidFill>
                  <a:schemeClr val="bg1"/>
                </a:solidFill>
              </a:rPr>
              <a:t>Lagledare – Emil Brink</a:t>
            </a:r>
          </a:p>
          <a:p>
            <a:r>
              <a:rPr lang="sv-SE" dirty="0">
                <a:solidFill>
                  <a:schemeClr val="bg1"/>
                </a:solidFill>
              </a:rPr>
              <a:t>Material – Mattis Olofsson</a:t>
            </a:r>
          </a:p>
          <a:p>
            <a:r>
              <a:rPr lang="sv-SE" dirty="0">
                <a:solidFill>
                  <a:schemeClr val="bg1"/>
                </a:solidFill>
              </a:rPr>
              <a:t>Material – Fredrik Bergman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2400" dirty="0">
                <a:solidFill>
                  <a:schemeClr val="bg1"/>
                </a:solidFill>
              </a:rPr>
              <a:t>J18</a:t>
            </a:r>
          </a:p>
          <a:p>
            <a:endParaRPr lang="sv-SE" sz="2400" dirty="0">
              <a:solidFill>
                <a:schemeClr val="bg1"/>
              </a:solidFill>
            </a:endParaRPr>
          </a:p>
          <a:p>
            <a:r>
              <a:rPr lang="sv-SE" sz="2400" dirty="0" err="1">
                <a:solidFill>
                  <a:schemeClr val="bg1"/>
                </a:solidFill>
              </a:rPr>
              <a:t>Headcoach</a:t>
            </a:r>
            <a:r>
              <a:rPr lang="sv-SE" sz="2400" dirty="0">
                <a:solidFill>
                  <a:schemeClr val="bg1"/>
                </a:solidFill>
              </a:rPr>
              <a:t> – Björn Forsgren	</a:t>
            </a:r>
          </a:p>
          <a:p>
            <a:r>
              <a:rPr lang="sv-SE" sz="2400" dirty="0">
                <a:solidFill>
                  <a:schemeClr val="bg1"/>
                </a:solidFill>
              </a:rPr>
              <a:t>Ass tränare – Keda Nilsson</a:t>
            </a:r>
          </a:p>
          <a:p>
            <a:r>
              <a:rPr lang="sv-SE" sz="2400" dirty="0">
                <a:solidFill>
                  <a:schemeClr val="bg1"/>
                </a:solidFill>
              </a:rPr>
              <a:t>MV tränare – Magnus Åkerlund</a:t>
            </a:r>
          </a:p>
          <a:p>
            <a:r>
              <a:rPr lang="sv-SE" sz="2400" dirty="0">
                <a:solidFill>
                  <a:schemeClr val="bg1"/>
                </a:solidFill>
              </a:rPr>
              <a:t>Lagledare – Anna-Karin Sitter</a:t>
            </a:r>
            <a:br>
              <a:rPr lang="sv-SE" sz="2400" dirty="0">
                <a:solidFill>
                  <a:schemeClr val="bg1"/>
                </a:solidFill>
              </a:rPr>
            </a:br>
            <a:r>
              <a:rPr lang="sv-SE" sz="2400" dirty="0">
                <a:solidFill>
                  <a:schemeClr val="bg1"/>
                </a:solidFill>
              </a:rPr>
              <a:t>		Lotta Nordberg</a:t>
            </a:r>
          </a:p>
          <a:p>
            <a:r>
              <a:rPr lang="sv-SE" sz="2400" dirty="0">
                <a:solidFill>
                  <a:schemeClr val="bg1"/>
                </a:solidFill>
              </a:rPr>
              <a:t>Material – Anderas Sjölander</a:t>
            </a:r>
            <a:br>
              <a:rPr lang="sv-SE" sz="2400" dirty="0">
                <a:solidFill>
                  <a:schemeClr val="bg1"/>
                </a:solidFill>
              </a:rPr>
            </a:br>
            <a:r>
              <a:rPr lang="sv-SE" sz="2400" dirty="0">
                <a:solidFill>
                  <a:schemeClr val="bg1"/>
                </a:solidFill>
              </a:rPr>
              <a:t>		</a:t>
            </a:r>
            <a:r>
              <a:rPr lang="sv-SE" sz="2400" dirty="0" err="1">
                <a:solidFill>
                  <a:schemeClr val="bg1"/>
                </a:solidFill>
              </a:rPr>
              <a:t>Nobbe</a:t>
            </a:r>
            <a:r>
              <a:rPr lang="sv-SE" sz="2400" dirty="0">
                <a:solidFill>
                  <a:schemeClr val="bg1"/>
                </a:solidFill>
              </a:rPr>
              <a:t> Thylander</a:t>
            </a:r>
            <a:br>
              <a:rPr lang="sv-SE" sz="2400" dirty="0">
                <a:solidFill>
                  <a:schemeClr val="bg1"/>
                </a:solidFill>
              </a:rPr>
            </a:br>
            <a:r>
              <a:rPr lang="sv-SE" sz="2400" dirty="0">
                <a:solidFill>
                  <a:schemeClr val="bg1"/>
                </a:solidFill>
              </a:rPr>
              <a:t>		Mattias Gullback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D10254F-A64A-0DAB-6BC1-3BE920D7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Gemenskap, Utveckling, Ambition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757E0E1-A4F6-4C63-911B-70A74C684B6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6673" y="365125"/>
            <a:ext cx="1607127" cy="2152073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2757E0E1-A4F6-4C63-911B-70A74C684B6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607127" cy="215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273F6B-2446-482F-A7A4-C3441EC50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FFC000"/>
                </a:solidFill>
              </a:rPr>
              <a:t>Träningsmatcher</a:t>
            </a:r>
            <a:r>
              <a:rPr lang="sv-SE" dirty="0">
                <a:solidFill>
                  <a:srgbClr val="FFC000"/>
                </a:solidFill>
              </a:rPr>
              <a:t>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EA6933-C1BD-46E3-9D89-84CBB519F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Strömsbro (H) den 17 Augusti</a:t>
            </a:r>
          </a:p>
          <a:p>
            <a:r>
              <a:rPr lang="sv-SE" dirty="0">
                <a:solidFill>
                  <a:schemeClr val="bg1"/>
                </a:solidFill>
              </a:rPr>
              <a:t>Hemma cup den 25-27 Augusti (4-5 matcher)</a:t>
            </a:r>
          </a:p>
          <a:p>
            <a:r>
              <a:rPr lang="sv-SE" dirty="0">
                <a:solidFill>
                  <a:schemeClr val="bg1"/>
                </a:solidFill>
              </a:rPr>
              <a:t>Strömsbro (B) den 1 September</a:t>
            </a:r>
          </a:p>
          <a:p>
            <a:r>
              <a:rPr lang="sv-SE" dirty="0">
                <a:solidFill>
                  <a:schemeClr val="bg1"/>
                </a:solidFill>
              </a:rPr>
              <a:t>Örnsköldsvik (B) den 8 September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Seriestart,  14 September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8750FC6-76BB-4AFB-AA58-90354FD3DC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467" y="365125"/>
            <a:ext cx="3090333" cy="3952610"/>
          </a:xfrm>
          <a:prstGeom prst="rect">
            <a:avLst/>
          </a:prstGeom>
        </p:spPr>
      </p:pic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C3E3FF3-2CE7-9CFC-8FCC-B0BCD431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Gemenskap, Utveckling, Ambition</a:t>
            </a:r>
          </a:p>
        </p:txBody>
      </p:sp>
    </p:spTree>
    <p:extLst>
      <p:ext uri="{BB962C8B-B14F-4D97-AF65-F5344CB8AC3E}">
        <p14:creationId xmlns:p14="http://schemas.microsoft.com/office/powerpoint/2010/main" val="378546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2A504E-F785-4C10-8900-D9A666D51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FFC000"/>
                </a:solidFill>
              </a:rPr>
              <a:t>Rutiner kring 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2E1D0E-B491-41D8-9126-46DFE9C0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Samling på hallen senast en timme före isträningen börjar 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(om vi inte har </a:t>
            </a:r>
            <a:r>
              <a:rPr lang="sv-SE" dirty="0" err="1">
                <a:solidFill>
                  <a:schemeClr val="bg1"/>
                </a:solidFill>
              </a:rPr>
              <a:t>fys</a:t>
            </a:r>
            <a:r>
              <a:rPr lang="sv-SE" dirty="0">
                <a:solidFill>
                  <a:schemeClr val="bg1"/>
                </a:solidFill>
              </a:rPr>
              <a:t> före.)</a:t>
            </a:r>
          </a:p>
          <a:p>
            <a:r>
              <a:rPr lang="sv-SE" dirty="0">
                <a:solidFill>
                  <a:schemeClr val="bg1"/>
                </a:solidFill>
              </a:rPr>
              <a:t>Ta ansvar för er träning, (Planera mat, sömn, skola mm)</a:t>
            </a:r>
          </a:p>
          <a:p>
            <a:r>
              <a:rPr lang="sv-SE" dirty="0">
                <a:solidFill>
                  <a:schemeClr val="bg1"/>
                </a:solidFill>
              </a:rPr>
              <a:t>Ta med käk för att snabbt kunna fylla på med energi.</a:t>
            </a:r>
          </a:p>
          <a:p>
            <a:r>
              <a:rPr lang="sv-SE" dirty="0">
                <a:solidFill>
                  <a:schemeClr val="bg1"/>
                </a:solidFill>
              </a:rPr>
              <a:t>Ombytta och klara 10min före </a:t>
            </a:r>
            <a:r>
              <a:rPr lang="sv-SE" dirty="0" err="1">
                <a:solidFill>
                  <a:schemeClr val="bg1"/>
                </a:solidFill>
              </a:rPr>
              <a:t>ispasset</a:t>
            </a:r>
            <a:r>
              <a:rPr lang="sv-SE" dirty="0">
                <a:solidFill>
                  <a:schemeClr val="bg1"/>
                </a:solidFill>
              </a:rPr>
              <a:t> börjar.</a:t>
            </a:r>
          </a:p>
          <a:p>
            <a:r>
              <a:rPr lang="sv-SE" dirty="0">
                <a:solidFill>
                  <a:schemeClr val="bg1"/>
                </a:solidFill>
              </a:rPr>
              <a:t>Tider</a:t>
            </a:r>
          </a:p>
          <a:p>
            <a:r>
              <a:rPr lang="sv-SE" dirty="0">
                <a:solidFill>
                  <a:schemeClr val="bg1"/>
                </a:solidFill>
              </a:rPr>
              <a:t>Om du ej kan närvara på träningen, meddelar ni mig senast 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 err="1">
                <a:solidFill>
                  <a:schemeClr val="bg1"/>
                </a:solidFill>
              </a:rPr>
              <a:t>kl</a:t>
            </a:r>
            <a:r>
              <a:rPr lang="sv-SE" dirty="0">
                <a:solidFill>
                  <a:schemeClr val="bg1"/>
                </a:solidFill>
              </a:rPr>
              <a:t> 12:00 den dagen. </a:t>
            </a:r>
          </a:p>
          <a:p>
            <a:r>
              <a:rPr lang="sv-SE" dirty="0">
                <a:solidFill>
                  <a:schemeClr val="bg1"/>
                </a:solidFill>
              </a:rPr>
              <a:t>Telefoner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70AB98F-6A70-E177-6666-ACF25046D4F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373" y="1825625"/>
            <a:ext cx="2573900" cy="3298828"/>
          </a:xfrm>
          <a:prstGeom prst="rect">
            <a:avLst/>
          </a:prstGeom>
        </p:spPr>
      </p:pic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766126-D0CC-F5AE-908E-E3E9C08E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Gemenskap, Utveckling, Ambition</a:t>
            </a:r>
          </a:p>
        </p:txBody>
      </p:sp>
    </p:spTree>
    <p:extLst>
      <p:ext uri="{BB962C8B-B14F-4D97-AF65-F5344CB8AC3E}">
        <p14:creationId xmlns:p14="http://schemas.microsoft.com/office/powerpoint/2010/main" val="2145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D996D2-3D88-4C1B-82C4-CDEB0666C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FFC000"/>
                </a:solidFill>
              </a:rPr>
              <a:t>Grundplanering under säsong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DB67FE-BAD2-4C00-8C33-C2C7B39CA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Dubbla matcher under helgen (antingen hemma eller borta)</a:t>
            </a:r>
          </a:p>
          <a:p>
            <a:r>
              <a:rPr lang="sv-SE" dirty="0">
                <a:solidFill>
                  <a:schemeClr val="bg1"/>
                </a:solidFill>
              </a:rPr>
              <a:t>Träningsledig en kväll i veckan.</a:t>
            </a:r>
          </a:p>
          <a:p>
            <a:r>
              <a:rPr lang="sv-SE" dirty="0" err="1">
                <a:solidFill>
                  <a:schemeClr val="bg1"/>
                </a:solidFill>
              </a:rPr>
              <a:t>Fyspass</a:t>
            </a:r>
            <a:r>
              <a:rPr lang="sv-SE" dirty="0">
                <a:solidFill>
                  <a:schemeClr val="bg1"/>
                </a:solidFill>
              </a:rPr>
              <a:t> i samband med isträningen. Antingen före, eller efter beroende på istid eller teori. </a:t>
            </a:r>
          </a:p>
          <a:p>
            <a:r>
              <a:rPr lang="sv-SE" dirty="0" err="1">
                <a:solidFill>
                  <a:schemeClr val="bg1"/>
                </a:solidFill>
              </a:rPr>
              <a:t>Fyspass</a:t>
            </a:r>
            <a:r>
              <a:rPr lang="sv-SE" dirty="0">
                <a:solidFill>
                  <a:schemeClr val="bg1"/>
                </a:solidFill>
              </a:rPr>
              <a:t> kommer att skötas i största del utav </a:t>
            </a:r>
            <a:r>
              <a:rPr lang="sv-SE" dirty="0" err="1">
                <a:solidFill>
                  <a:schemeClr val="bg1"/>
                </a:solidFill>
              </a:rPr>
              <a:t>Keda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  <a:p>
            <a:r>
              <a:rPr lang="sv-SE" dirty="0">
                <a:solidFill>
                  <a:schemeClr val="bg1"/>
                </a:solidFill>
              </a:rPr>
              <a:t>Matchfria helger, kommer vi försöka träna så tidigt som möjligt </a:t>
            </a:r>
            <a:r>
              <a:rPr lang="sv-SE" dirty="0" err="1">
                <a:solidFill>
                  <a:schemeClr val="bg1"/>
                </a:solidFill>
              </a:rPr>
              <a:t>söndagmorgon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				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B0AAD1C-0F31-492A-9CA6-BD7F1ACD8FC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111760"/>
            <a:ext cx="2032000" cy="2523067"/>
          </a:xfrm>
          <a:prstGeom prst="rect">
            <a:avLst/>
          </a:prstGeom>
        </p:spPr>
      </p:pic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F8ED170-714D-9A95-AA0A-EC7717893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z="1400" dirty="0">
                <a:solidFill>
                  <a:schemeClr val="bg1"/>
                </a:solidFill>
              </a:rPr>
              <a:t>Gemenskap, Utveckling, Ambition</a:t>
            </a:r>
          </a:p>
        </p:txBody>
      </p:sp>
    </p:spTree>
    <p:extLst>
      <p:ext uri="{BB962C8B-B14F-4D97-AF65-F5344CB8AC3E}">
        <p14:creationId xmlns:p14="http://schemas.microsoft.com/office/powerpoint/2010/main" val="2468278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Ekonomi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Historik </a:t>
            </a:r>
          </a:p>
          <a:p>
            <a:r>
              <a:rPr lang="sv-SE" dirty="0">
                <a:solidFill>
                  <a:schemeClr val="bg1"/>
                </a:solidFill>
              </a:rPr>
              <a:t>Nytt upplägg </a:t>
            </a:r>
          </a:p>
          <a:p>
            <a:r>
              <a:rPr lang="sv-SE" dirty="0">
                <a:solidFill>
                  <a:schemeClr val="bg1"/>
                </a:solidFill>
              </a:rPr>
              <a:t>Avgift 10.000kr Augusti – December. Jan – Mars ?</a:t>
            </a:r>
          </a:p>
          <a:p>
            <a:r>
              <a:rPr lang="sv-SE" dirty="0">
                <a:solidFill>
                  <a:schemeClr val="bg1"/>
                </a:solidFill>
              </a:rPr>
              <a:t>Dela upp din betalning via </a:t>
            </a:r>
            <a:r>
              <a:rPr lang="sv-SE" dirty="0" err="1">
                <a:solidFill>
                  <a:schemeClr val="bg1"/>
                </a:solidFill>
              </a:rPr>
              <a:t>Sportadmin</a:t>
            </a: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Grabbarna är ett lag på isen och utanför. Vi jobbar tillsammans under säsongen. Vid uteblivet </a:t>
            </a:r>
            <a:r>
              <a:rPr lang="sv-SE" dirty="0" err="1">
                <a:solidFill>
                  <a:schemeClr val="bg1"/>
                </a:solidFill>
              </a:rPr>
              <a:t>lagjobb</a:t>
            </a:r>
            <a:r>
              <a:rPr lang="sv-SE" dirty="0">
                <a:solidFill>
                  <a:schemeClr val="bg1"/>
                </a:solidFill>
              </a:rPr>
              <a:t> faktureras 500 kr.</a:t>
            </a:r>
          </a:p>
          <a:p>
            <a:r>
              <a:rPr lang="sv-SE" dirty="0">
                <a:solidFill>
                  <a:schemeClr val="bg1"/>
                </a:solidFill>
              </a:rPr>
              <a:t>Man kan göra friköp vid varje säljtillfälle - men vi förespråkar att grabbarna i alla fall försöker. </a:t>
            </a:r>
          </a:p>
          <a:p>
            <a:r>
              <a:rPr lang="sv-SE" dirty="0">
                <a:solidFill>
                  <a:schemeClr val="bg1"/>
                </a:solidFill>
              </a:rPr>
              <a:t>Alla ställer upp vid hemmamatch – rullande schema eller fast?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9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824</Words>
  <Application>Microsoft Office PowerPoint</Application>
  <PresentationFormat>Bredbild</PresentationFormat>
  <Paragraphs>113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Office-tema</vt:lpstr>
      <vt:lpstr>Sundsvall Hockey J18  Säsongen 2024-2025</vt:lpstr>
      <vt:lpstr>Agenda</vt:lpstr>
      <vt:lpstr>Välkommen till Sundsvall Hockey</vt:lpstr>
      <vt:lpstr>Kort om mig - Björn</vt:lpstr>
      <vt:lpstr>Ledare säsongen 2024-2025 </vt:lpstr>
      <vt:lpstr>Träningsmatcher </vt:lpstr>
      <vt:lpstr>Rutiner kring träning</vt:lpstr>
      <vt:lpstr>Grundplanering under säsong</vt:lpstr>
      <vt:lpstr>Ekonomi </vt:lpstr>
      <vt:lpstr>Ekonomi Budget Augusti – December 2024</vt:lpstr>
      <vt:lpstr>PowerPoint-presentation</vt:lpstr>
      <vt:lpstr>Sponsor</vt:lpstr>
      <vt:lpstr>Ekonomi Budget  Augusti – December 2024 Utfall</vt:lpstr>
      <vt:lpstr>Ekonomi Budget  Januari-Mars 2025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Sundsvall Hockey J20  säsongen 2021-2021</dc:title>
  <dc:creator>Forsgren Björn</dc:creator>
  <cp:lastModifiedBy>Anna-Karin Jonsson Sitter</cp:lastModifiedBy>
  <cp:revision>29</cp:revision>
  <dcterms:created xsi:type="dcterms:W3CDTF">2021-07-06T07:26:29Z</dcterms:created>
  <dcterms:modified xsi:type="dcterms:W3CDTF">2024-08-20T20:16:33Z</dcterms:modified>
</cp:coreProperties>
</file>